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9" r:id="rId5"/>
    <p:sldId id="257" r:id="rId6"/>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73D50A-3022-ECF3-45B4-D406F4E8CEBF}" name="Jack_Lyu呂順杰" initials="J" userId="S::Jack_Lyu@coolermaster.com.cn::be370091-fac8-4650-9eb3-8e2ab757e2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D9A22-C25D-46FA-A515-255442429770}" v="12" dt="2023-05-11T13:19:36.765"/>
    <p1510:client id="{E273B23E-9841-0A86-A1CD-A02757C23474}" v="948" dt="2023-05-16T01:06:51.10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74" d="100"/>
          <a:sy n="74" d="100"/>
        </p:scale>
        <p:origin x="2958" y="90"/>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43859"/>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9047495"/>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10">
            <a:extLst>
              <a:ext uri="{FF2B5EF4-FFF2-40B4-BE49-F238E27FC236}">
                <a16:creationId xmlns:a16="http://schemas.microsoft.com/office/drawing/2014/main" id="{8B766E6B-D372-7AD3-F160-792EEC7C6F2D}"/>
              </a:ext>
            </a:extLst>
          </p:cNvPr>
          <p:cNvSpPr>
            <a:spLocks noGrp="1"/>
          </p:cNvSpPr>
          <p:nvPr>
            <p:ph type="body" sz="quarter" idx="11" hasCustomPrompt="1"/>
          </p:nvPr>
        </p:nvSpPr>
        <p:spPr>
          <a:xfrm>
            <a:off x="756295" y="5202685"/>
            <a:ext cx="2808312" cy="4968552"/>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pic>
        <p:nvPicPr>
          <p:cNvPr id="3" name="Picture 7" descr="E:\Shao_Lee\++\Thermal\7.OTHERS\product sheet\未命名-1-09.png">
            <a:extLst>
              <a:ext uri="{FF2B5EF4-FFF2-40B4-BE49-F238E27FC236}">
                <a16:creationId xmlns:a16="http://schemas.microsoft.com/office/drawing/2014/main" id="{5558EC9D-A5FF-D1B9-9C4B-E8B04D1F3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背景图案&#10;&#10;描述已自动生成">
            <a:extLst>
              <a:ext uri="{FF2B5EF4-FFF2-40B4-BE49-F238E27FC236}">
                <a16:creationId xmlns:a16="http://schemas.microsoft.com/office/drawing/2014/main" id="{97189426-6DEC-9F96-2C07-A437F17FBC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11" r="-1311" b="39633"/>
          <a:stretch/>
        </p:blipFill>
        <p:spPr>
          <a:xfrm>
            <a:off x="7056784" y="410510"/>
            <a:ext cx="540271" cy="2088232"/>
          </a:xfrm>
          <a:prstGeom prst="rect">
            <a:avLst/>
          </a:prstGeom>
        </p:spPr>
      </p:pic>
      <p:sp>
        <p:nvSpPr>
          <p:cNvPr id="7" name="文本框 6">
            <a:extLst>
              <a:ext uri="{FF2B5EF4-FFF2-40B4-BE49-F238E27FC236}">
                <a16:creationId xmlns:a16="http://schemas.microsoft.com/office/drawing/2014/main" id="{8A8DE62E-2408-8F71-03FD-1FC71025F2F2}"/>
              </a:ext>
            </a:extLst>
          </p:cNvPr>
          <p:cNvSpPr txBox="1"/>
          <p:nvPr userDrawn="1"/>
        </p:nvSpPr>
        <p:spPr>
          <a:xfrm>
            <a:off x="5004767" y="410510"/>
            <a:ext cx="1967205" cy="707886"/>
          </a:xfrm>
          <a:prstGeom prst="rect">
            <a:avLst/>
          </a:prstGeom>
          <a:solidFill>
            <a:schemeClr val="bg1"/>
          </a:solidFill>
        </p:spPr>
        <p:txBody>
          <a:bodyPr wrap="none" rtlCol="0">
            <a:spAutoFit/>
          </a:bodyPr>
          <a:lstStyle/>
          <a:p>
            <a:r>
              <a:rPr lang="en-US" altLang="zh-CN" sz="4000" dirty="0">
                <a:solidFill>
                  <a:srgbClr val="7030A0"/>
                </a:solidFill>
                <a:latin typeface="Teko SemiBold" panose="02000000000000000000" pitchFamily="2" charset="0"/>
                <a:cs typeface="Teko SemiBold" panose="02000000000000000000" pitchFamily="2" charset="0"/>
              </a:rPr>
              <a:t>FEATURES</a:t>
            </a:r>
            <a:endParaRPr lang="zh-CN" altLang="en-US" sz="4000" dirty="0">
              <a:solidFill>
                <a:srgbClr val="7030A0"/>
              </a:solidFill>
              <a:latin typeface="Teko SemiBold" panose="02000000000000000000" pitchFamily="2" charset="0"/>
              <a:cs typeface="Teko SemiBold" panose="02000000000000000000" pitchFamily="2" charset="0"/>
            </a:endParaRPr>
          </a:p>
        </p:txBody>
      </p:sp>
      <p:sp>
        <p:nvSpPr>
          <p:cNvPr id="11" name="文本占位符 10">
            <a:extLst>
              <a:ext uri="{FF2B5EF4-FFF2-40B4-BE49-F238E27FC236}">
                <a16:creationId xmlns:a16="http://schemas.microsoft.com/office/drawing/2014/main" id="{D78BC5B7-0B62-F91C-72E9-95A169CD4858}"/>
              </a:ext>
            </a:extLst>
          </p:cNvPr>
          <p:cNvSpPr>
            <a:spLocks noGrp="1"/>
          </p:cNvSpPr>
          <p:nvPr>
            <p:ph type="body" sz="quarter" idx="10" hasCustomPrompt="1"/>
          </p:nvPr>
        </p:nvSpPr>
        <p:spPr>
          <a:xfrm>
            <a:off x="684287"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12" name="文本占位符 10">
            <a:extLst>
              <a:ext uri="{FF2B5EF4-FFF2-40B4-BE49-F238E27FC236}">
                <a16:creationId xmlns:a16="http://schemas.microsoft.com/office/drawing/2014/main" id="{64DBAFF4-1158-0E2D-B123-F013675CFC6E}"/>
              </a:ext>
            </a:extLst>
          </p:cNvPr>
          <p:cNvSpPr>
            <a:spLocks noGrp="1"/>
          </p:cNvSpPr>
          <p:nvPr>
            <p:ph type="body" sz="quarter" idx="11" hasCustomPrompt="1"/>
          </p:nvPr>
        </p:nvSpPr>
        <p:spPr>
          <a:xfrm>
            <a:off x="684287"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1" name="文本占位符 10">
            <a:extLst>
              <a:ext uri="{FF2B5EF4-FFF2-40B4-BE49-F238E27FC236}">
                <a16:creationId xmlns:a16="http://schemas.microsoft.com/office/drawing/2014/main" id="{A52468D6-D64A-4C79-4910-A0F8DA6156BE}"/>
              </a:ext>
            </a:extLst>
          </p:cNvPr>
          <p:cNvSpPr>
            <a:spLocks noGrp="1"/>
          </p:cNvSpPr>
          <p:nvPr>
            <p:ph type="body" sz="quarter" idx="12" hasCustomPrompt="1"/>
          </p:nvPr>
        </p:nvSpPr>
        <p:spPr>
          <a:xfrm>
            <a:off x="4356695"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2" name="文本占位符 10">
            <a:extLst>
              <a:ext uri="{FF2B5EF4-FFF2-40B4-BE49-F238E27FC236}">
                <a16:creationId xmlns:a16="http://schemas.microsoft.com/office/drawing/2014/main" id="{93CAC602-0FA5-B19A-8E77-C25175020133}"/>
              </a:ext>
            </a:extLst>
          </p:cNvPr>
          <p:cNvSpPr>
            <a:spLocks noGrp="1"/>
          </p:cNvSpPr>
          <p:nvPr>
            <p:ph type="body" sz="quarter" idx="13" hasCustomPrompt="1"/>
          </p:nvPr>
        </p:nvSpPr>
        <p:spPr>
          <a:xfrm>
            <a:off x="4356695"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3" name="文本占位符 10">
            <a:extLst>
              <a:ext uri="{FF2B5EF4-FFF2-40B4-BE49-F238E27FC236}">
                <a16:creationId xmlns:a16="http://schemas.microsoft.com/office/drawing/2014/main" id="{3D7FCC9D-1D95-F2F4-4273-D99597F4EEFC}"/>
              </a:ext>
            </a:extLst>
          </p:cNvPr>
          <p:cNvSpPr>
            <a:spLocks noGrp="1"/>
          </p:cNvSpPr>
          <p:nvPr>
            <p:ph type="body" sz="quarter" idx="14" hasCustomPrompt="1"/>
          </p:nvPr>
        </p:nvSpPr>
        <p:spPr>
          <a:xfrm>
            <a:off x="684287"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4" name="文本占位符 10">
            <a:extLst>
              <a:ext uri="{FF2B5EF4-FFF2-40B4-BE49-F238E27FC236}">
                <a16:creationId xmlns:a16="http://schemas.microsoft.com/office/drawing/2014/main" id="{81307414-DB82-CF15-EE69-EA0F6CA125A6}"/>
              </a:ext>
            </a:extLst>
          </p:cNvPr>
          <p:cNvSpPr>
            <a:spLocks noGrp="1"/>
          </p:cNvSpPr>
          <p:nvPr>
            <p:ph type="body" sz="quarter" idx="15" hasCustomPrompt="1"/>
          </p:nvPr>
        </p:nvSpPr>
        <p:spPr>
          <a:xfrm>
            <a:off x="684287"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5" name="文本占位符 10">
            <a:extLst>
              <a:ext uri="{FF2B5EF4-FFF2-40B4-BE49-F238E27FC236}">
                <a16:creationId xmlns:a16="http://schemas.microsoft.com/office/drawing/2014/main" id="{64F7B5B1-E7BB-3219-458B-A6F1113F2FA4}"/>
              </a:ext>
            </a:extLst>
          </p:cNvPr>
          <p:cNvSpPr>
            <a:spLocks noGrp="1"/>
          </p:cNvSpPr>
          <p:nvPr>
            <p:ph type="body" sz="quarter" idx="16" hasCustomPrompt="1"/>
          </p:nvPr>
        </p:nvSpPr>
        <p:spPr>
          <a:xfrm>
            <a:off x="4356695"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6" name="文本占位符 10">
            <a:extLst>
              <a:ext uri="{FF2B5EF4-FFF2-40B4-BE49-F238E27FC236}">
                <a16:creationId xmlns:a16="http://schemas.microsoft.com/office/drawing/2014/main" id="{4D1C164A-E600-F3CC-EB55-DA1F0F89E35B}"/>
              </a:ext>
            </a:extLst>
          </p:cNvPr>
          <p:cNvSpPr>
            <a:spLocks noGrp="1"/>
          </p:cNvSpPr>
          <p:nvPr>
            <p:ph type="body" sz="quarter" idx="17" hasCustomPrompt="1"/>
          </p:nvPr>
        </p:nvSpPr>
        <p:spPr>
          <a:xfrm>
            <a:off x="4356695"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7" name="文本占位符 10">
            <a:extLst>
              <a:ext uri="{FF2B5EF4-FFF2-40B4-BE49-F238E27FC236}">
                <a16:creationId xmlns:a16="http://schemas.microsoft.com/office/drawing/2014/main" id="{E70D8114-1D20-E669-9362-0266E5956F59}"/>
              </a:ext>
            </a:extLst>
          </p:cNvPr>
          <p:cNvSpPr>
            <a:spLocks noGrp="1"/>
          </p:cNvSpPr>
          <p:nvPr>
            <p:ph type="body" sz="quarter" idx="18" hasCustomPrompt="1"/>
          </p:nvPr>
        </p:nvSpPr>
        <p:spPr>
          <a:xfrm>
            <a:off x="684287" y="8010997"/>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8" name="文本占位符 10">
            <a:extLst>
              <a:ext uri="{FF2B5EF4-FFF2-40B4-BE49-F238E27FC236}">
                <a16:creationId xmlns:a16="http://schemas.microsoft.com/office/drawing/2014/main" id="{87710BD0-A49D-4B78-4D2A-F06A223C1CA4}"/>
              </a:ext>
            </a:extLst>
          </p:cNvPr>
          <p:cNvSpPr>
            <a:spLocks noGrp="1"/>
          </p:cNvSpPr>
          <p:nvPr>
            <p:ph type="body" sz="quarter" idx="19" hasCustomPrompt="1"/>
          </p:nvPr>
        </p:nvSpPr>
        <p:spPr>
          <a:xfrm>
            <a:off x="684287" y="8352342"/>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9" name="文本占位符 10">
            <a:extLst>
              <a:ext uri="{FF2B5EF4-FFF2-40B4-BE49-F238E27FC236}">
                <a16:creationId xmlns:a16="http://schemas.microsoft.com/office/drawing/2014/main" id="{E8129795-D8BB-5840-EF9D-E02C9EE99F32}"/>
              </a:ext>
            </a:extLst>
          </p:cNvPr>
          <p:cNvSpPr>
            <a:spLocks noGrp="1"/>
          </p:cNvSpPr>
          <p:nvPr>
            <p:ph type="body" sz="quarter" idx="20" hasCustomPrompt="1"/>
          </p:nvPr>
        </p:nvSpPr>
        <p:spPr>
          <a:xfrm>
            <a:off x="4356695" y="8010996"/>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30" name="文本占位符 10">
            <a:extLst>
              <a:ext uri="{FF2B5EF4-FFF2-40B4-BE49-F238E27FC236}">
                <a16:creationId xmlns:a16="http://schemas.microsoft.com/office/drawing/2014/main" id="{8C77BB03-F7EE-BDC5-96D1-EED5475507A9}"/>
              </a:ext>
            </a:extLst>
          </p:cNvPr>
          <p:cNvSpPr>
            <a:spLocks noGrp="1"/>
          </p:cNvSpPr>
          <p:nvPr>
            <p:ph type="body" sz="quarter" idx="21" hasCustomPrompt="1"/>
          </p:nvPr>
        </p:nvSpPr>
        <p:spPr>
          <a:xfrm>
            <a:off x="4356695" y="8352341"/>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26110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3" y="-6351"/>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Shao_Lee\++\Thermal\7.OTHERS\product sheet\未命名-1-07.png">
            <a:extLst>
              <a:ext uri="{FF2B5EF4-FFF2-40B4-BE49-F238E27FC236}">
                <a16:creationId xmlns:a16="http://schemas.microsoft.com/office/drawing/2014/main" id="{5DC445E4-741A-A92D-2EDE-8B3F4EB4E1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255" y="378148"/>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Shao_Lee\++\Thermal\7.OTHERS\product sheet\未命名-1-08.png">
            <a:extLst>
              <a:ext uri="{FF2B5EF4-FFF2-40B4-BE49-F238E27FC236}">
                <a16:creationId xmlns:a16="http://schemas.microsoft.com/office/drawing/2014/main" id="{90819A69-3E9E-2ADE-E391-EA69F3E454F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6255" y="8227020"/>
            <a:ext cx="216376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378065" y="2495128"/>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2023/8/10</a:t>
            </a:fld>
            <a:endParaRPr lang="zh-TW" altLang="en-US"/>
          </a:p>
        </p:txBody>
      </p:sp>
      <p:sp>
        <p:nvSpPr>
          <p:cNvPr id="5" name="頁尾版面配置區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30826"/>
            <a:ext cx="4477754" cy="904094"/>
          </a:xfrm>
          <a:prstGeom prst="rect">
            <a:avLst/>
          </a:prstGeom>
        </p:spPr>
        <p:txBody>
          <a:bodyPr wrap="square">
            <a:spAutoFit/>
          </a:bodyPr>
          <a:lstStyle/>
          <a:p>
            <a:pPr>
              <a:lnSpc>
                <a:spcPts val="3000"/>
              </a:lnSpc>
            </a:pPr>
            <a:r>
              <a:rPr lang="zh-CN" altLang="en-US" sz="3200" b="1" spc="-100" dirty="0">
                <a:solidFill>
                  <a:srgbClr val="63C2C4"/>
                </a:solidFill>
                <a:latin typeface="微软雅黑" panose="020B0503020204020204" pitchFamily="34" charset="-122"/>
                <a:ea typeface="微软雅黑" panose="020B0503020204020204" pitchFamily="34" charset="-122"/>
                <a:cs typeface="Noto Sans" panose="020B0502040504020204" pitchFamily="34" charset="0"/>
              </a:rPr>
              <a:t>酷方</a:t>
            </a:r>
            <a:r>
              <a:rPr lang="en-US" altLang="zh-CN" sz="3600" b="1" spc="-100" dirty="0">
                <a:solidFill>
                  <a:srgbClr val="63C2C4"/>
                </a:solidFill>
                <a:latin typeface="Teko SemiBold" panose="02000000000000000000" pitchFamily="2" charset="0"/>
                <a:cs typeface="Teko SemiBold" panose="02000000000000000000" pitchFamily="2" charset="0"/>
              </a:rPr>
              <a:t>500</a:t>
            </a:r>
          </a:p>
          <a:p>
            <a:pPr>
              <a:lnSpc>
                <a:spcPts val="3000"/>
              </a:lnSpc>
            </a:pPr>
            <a:r>
              <a:rPr lang="en-US" altLang="zh-CN" sz="3600" b="1" spc="-100" dirty="0">
                <a:solidFill>
                  <a:srgbClr val="63C2C4"/>
                </a:solidFill>
                <a:latin typeface="Teko SemiBold" panose="02000000000000000000" pitchFamily="2" charset="0"/>
                <a:cs typeface="Teko SemiBold" panose="02000000000000000000" pitchFamily="2" charset="0"/>
              </a:rPr>
              <a:t>QUBE 500 FLATPACK</a:t>
            </a:r>
            <a:endParaRPr lang="en-US" altLang="zh-TW" sz="3600" b="1" spc="-100" dirty="0">
              <a:solidFill>
                <a:srgbClr val="63C2C4"/>
              </a:solidFill>
              <a:latin typeface="Teko SemiBold" panose="02000000000000000000" pitchFamily="2" charset="0"/>
              <a:cs typeface="Teko SemiBold"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48804349"/>
              </p:ext>
            </p:extLst>
          </p:nvPr>
        </p:nvGraphicFramePr>
        <p:xfrm>
          <a:off x="773030" y="5957151"/>
          <a:ext cx="1054100" cy="234950"/>
        </p:xfrm>
        <a:graphic>
          <a:graphicData uri="http://schemas.openxmlformats.org/drawingml/2006/table">
            <a:tbl>
              <a:tblPr/>
              <a:tblGrid>
                <a:gridCol w="1054100">
                  <a:extLst>
                    <a:ext uri="{9D8B030D-6E8A-4147-A177-3AD203B41FA5}">
                      <a16:colId xmlns:a16="http://schemas.microsoft.com/office/drawing/2014/main" val="210810580"/>
                    </a:ext>
                  </a:extLst>
                </a:gridCol>
              </a:tblGrid>
              <a:tr h="190500">
                <a:tc>
                  <a:txBody>
                    <a:bodyPr/>
                    <a:lstStyle/>
                    <a:p>
                      <a:pPr algn="ctr" fontAlgn="ct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anchor="ctr">
                    <a:lnL>
                      <a:noFill/>
                    </a:lnL>
                    <a:lnR>
                      <a:noFill/>
                    </a:lnR>
                    <a:lnT>
                      <a:noFill/>
                    </a:lnT>
                    <a:lnB>
                      <a:noFill/>
                    </a:lnB>
                  </a:tcPr>
                </a:tc>
                <a:extLst>
                  <a:ext uri="{0D108BD9-81ED-4DB2-BD59-A6C34878D82A}">
                    <a16:rowId xmlns:a16="http://schemas.microsoft.com/office/drawing/2014/main" val="2121699"/>
                  </a:ext>
                </a:extLst>
              </a:tr>
            </a:tbl>
          </a:graphicData>
        </a:graphic>
      </p:graphicFrame>
      <p:sp>
        <p:nvSpPr>
          <p:cNvPr id="15" name="矩形 14">
            <a:extLst>
              <a:ext uri="{FF2B5EF4-FFF2-40B4-BE49-F238E27FC236}">
                <a16:creationId xmlns:a16="http://schemas.microsoft.com/office/drawing/2014/main" id="{F919F6C6-4069-F080-5EF4-F99A64BD3440}"/>
              </a:ext>
            </a:extLst>
          </p:cNvPr>
          <p:cNvSpPr/>
          <p:nvPr/>
        </p:nvSpPr>
        <p:spPr>
          <a:xfrm>
            <a:off x="2760482" y="9069063"/>
            <a:ext cx="1889125" cy="230832"/>
          </a:xfrm>
          <a:prstGeom prst="rect">
            <a:avLst/>
          </a:prstGeom>
        </p:spPr>
        <p:txBody>
          <a:bodyPr wrap="square">
            <a:spAutoFit/>
          </a:bodyPr>
          <a:lstStyle/>
          <a:p>
            <a:pPr algn="ctr">
              <a:spcBef>
                <a:spcPct val="0"/>
              </a:spcBef>
              <a:spcAft>
                <a:spcPct val="0"/>
              </a:spcAft>
            </a:pPr>
            <a:endParaRPr lang="en-US" altLang="en-US" sz="900" dirty="0">
              <a:solidFill>
                <a:schemeClr val="tx1">
                  <a:lumMod val="75000"/>
                  <a:lumOff val="25000"/>
                </a:schemeClr>
              </a:solidFill>
              <a:latin typeface="Noto Sans" pitchFamily="34" charset="0"/>
              <a:ea typeface="Meiryo" pitchFamily="34" charset="-128"/>
              <a:cs typeface="Meiryo" pitchFamily="34" charset="-128"/>
            </a:endParaRPr>
          </a:p>
        </p:txBody>
      </p:sp>
      <p:sp>
        <p:nvSpPr>
          <p:cNvPr id="17" name="矩形 16">
            <a:extLst>
              <a:ext uri="{FF2B5EF4-FFF2-40B4-BE49-F238E27FC236}">
                <a16:creationId xmlns:a16="http://schemas.microsoft.com/office/drawing/2014/main" id="{482F40EB-94B9-F3F2-A9CA-7F840827739E}"/>
              </a:ext>
            </a:extLst>
          </p:cNvPr>
          <p:cNvSpPr/>
          <p:nvPr/>
        </p:nvSpPr>
        <p:spPr>
          <a:xfrm>
            <a:off x="565873" y="8133790"/>
            <a:ext cx="2346477" cy="1080360"/>
          </a:xfrm>
          <a:prstGeom prst="rect">
            <a:avLst/>
          </a:prstGeom>
        </p:spPr>
        <p:txBody>
          <a:bodyPr wrap="square" lIns="91440" tIns="45720" rIns="91440" bIns="45720" anchor="t">
            <a:spAutoFit/>
          </a:bodyPr>
          <a:lstStyle/>
          <a:p>
            <a:pPr>
              <a:lnSpc>
                <a:spcPct val="150000"/>
              </a:lnSpc>
            </a:pPr>
            <a:r>
              <a:rPr lang="zh-CN" altLang="en-US" sz="1100" b="1" dirty="0">
                <a:latin typeface="Noto Sans" panose="020B0502040504020204" pitchFamily="34" charset="0"/>
                <a:ea typeface="Noto Sans" panose="020B0502040504020204" pitchFamily="34" charset="0"/>
                <a:cs typeface="Noto Sans" panose="020B0502040504020204" pitchFamily="34" charset="0"/>
              </a:rPr>
              <a:t>全模组化面板</a:t>
            </a:r>
            <a:r>
              <a:rPr lang="en-US" altLang="zh-CN" sz="1100" b="1" dirty="0">
                <a:latin typeface="Noto Sans" panose="020B0502040504020204" pitchFamily="34" charset="0"/>
                <a:ea typeface="Noto Sans" panose="020B0502040504020204" pitchFamily="34" charset="0"/>
                <a:cs typeface="Noto Sans" panose="020B0502040504020204" pitchFamily="34" charset="0"/>
              </a:rPr>
              <a:t>- </a:t>
            </a:r>
            <a:r>
              <a:rPr lang="zh-CN" altLang="en-US" sz="1100" dirty="0">
                <a:latin typeface="Noto Sans" panose="020B0502040504020204" pitchFamily="34" charset="0"/>
                <a:ea typeface="Noto Sans" panose="020B0502040504020204" pitchFamily="34" charset="0"/>
                <a:cs typeface="Noto Sans" panose="020B0502040504020204" pitchFamily="34" charset="0"/>
              </a:rPr>
              <a:t>采用模组化面板设计，简化装机的准备过程。每一块面板都能够独立拆卸，方便安装与维护</a:t>
            </a:r>
            <a:endParaRPr lang="en-US" altLang="zh-TW"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18" name="矩形 17">
            <a:extLst>
              <a:ext uri="{FF2B5EF4-FFF2-40B4-BE49-F238E27FC236}">
                <a16:creationId xmlns:a16="http://schemas.microsoft.com/office/drawing/2014/main" id="{25B676F2-021C-A924-729E-12445D06EB85}"/>
              </a:ext>
            </a:extLst>
          </p:cNvPr>
          <p:cNvSpPr/>
          <p:nvPr/>
        </p:nvSpPr>
        <p:spPr>
          <a:xfrm>
            <a:off x="570057" y="6116586"/>
            <a:ext cx="2346477" cy="826445"/>
          </a:xfrm>
          <a:prstGeom prst="rect">
            <a:avLst/>
          </a:prstGeom>
        </p:spPr>
        <p:txBody>
          <a:bodyPr wrap="square" lIns="91440" tIns="45720" rIns="91440" bIns="45720" anchor="t">
            <a:spAutoFit/>
          </a:bodyPr>
          <a:lstStyle/>
          <a:p>
            <a:pPr>
              <a:lnSpc>
                <a:spcPct val="150000"/>
              </a:lnSpc>
            </a:pPr>
            <a:r>
              <a:rPr lang="zh-CN" altLang="en-US" sz="1100" b="1" dirty="0">
                <a:latin typeface="Noto Sans" panose="020B0502040504020204" pitchFamily="34" charset="0"/>
                <a:ea typeface="Noto Sans" panose="020B0502040504020204" pitchFamily="34" charset="0"/>
                <a:cs typeface="Noto Sans" panose="020B0502040504020204" pitchFamily="34" charset="0"/>
              </a:rPr>
              <a:t>拆箱即装</a:t>
            </a:r>
            <a:r>
              <a:rPr lang="en-US" altLang="zh-CN" sz="1100" b="1" dirty="0">
                <a:latin typeface="Noto Sans" panose="020B0502040504020204" pitchFamily="34" charset="0"/>
                <a:ea typeface="Noto Sans" panose="020B0502040504020204" pitchFamily="34" charset="0"/>
                <a:cs typeface="Noto Sans" panose="020B0502040504020204" pitchFamily="34" charset="0"/>
              </a:rPr>
              <a:t>- </a:t>
            </a:r>
            <a:r>
              <a:rPr lang="zh-CN" altLang="en-US" sz="1100" dirty="0">
                <a:latin typeface="Noto Sans" panose="020B0502040504020204" pitchFamily="34" charset="0"/>
                <a:ea typeface="Noto Sans" panose="020B0502040504020204" pitchFamily="34" charset="0"/>
                <a:cs typeface="Noto Sans" panose="020B0502040504020204" pitchFamily="34" charset="0"/>
              </a:rPr>
              <a:t>从打开包装盒的那一刻起，即可通过有趣简单的安装指南开始您的</a:t>
            </a:r>
            <a:r>
              <a:rPr lang="en-US" altLang="zh-CN" sz="1100" dirty="0">
                <a:latin typeface="Noto Sans" panose="020B0502040504020204" pitchFamily="34" charset="0"/>
                <a:ea typeface="Noto Sans" panose="020B0502040504020204" pitchFamily="34" charset="0"/>
                <a:cs typeface="Noto Sans" panose="020B0502040504020204" pitchFamily="34" charset="0"/>
              </a:rPr>
              <a:t>DIY</a:t>
            </a:r>
            <a:r>
              <a:rPr lang="zh-CN" altLang="en-US" sz="1100" dirty="0">
                <a:latin typeface="Noto Sans" panose="020B0502040504020204" pitchFamily="34" charset="0"/>
                <a:ea typeface="Noto Sans" panose="020B0502040504020204" pitchFamily="34" charset="0"/>
                <a:cs typeface="Noto Sans" panose="020B0502040504020204" pitchFamily="34" charset="0"/>
              </a:rPr>
              <a:t>旅程</a:t>
            </a:r>
            <a:endParaRPr lang="en-US" altLang="zh-TW" sz="1000" dirty="0">
              <a:latin typeface="Noto Sans"/>
              <a:ea typeface="Noto Sans"/>
              <a:cs typeface="Noto Sans"/>
            </a:endParaRPr>
          </a:p>
        </p:txBody>
      </p:sp>
      <p:sp>
        <p:nvSpPr>
          <p:cNvPr id="29" name="矩形 28">
            <a:extLst>
              <a:ext uri="{FF2B5EF4-FFF2-40B4-BE49-F238E27FC236}">
                <a16:creationId xmlns:a16="http://schemas.microsoft.com/office/drawing/2014/main" id="{EA41DC8E-B6A2-BB0D-9AF0-5F40AF13E97F}"/>
              </a:ext>
            </a:extLst>
          </p:cNvPr>
          <p:cNvSpPr/>
          <p:nvPr/>
        </p:nvSpPr>
        <p:spPr>
          <a:xfrm>
            <a:off x="4210686" y="4920655"/>
            <a:ext cx="2594282" cy="807465"/>
          </a:xfrm>
          <a:prstGeom prst="rect">
            <a:avLst/>
          </a:prstGeom>
        </p:spPr>
        <p:txBody>
          <a:bodyPr wrap="square" lIns="91440" tIns="45720" rIns="91440" bIns="45720" anchor="t">
            <a:spAutoFit/>
          </a:bodyPr>
          <a:lstStyle/>
          <a:p>
            <a:pPr>
              <a:lnSpc>
                <a:spcPct val="107000"/>
              </a:lnSpc>
              <a:spcAft>
                <a:spcPts val="800"/>
              </a:spcAft>
            </a:pPr>
            <a:r>
              <a:rPr lang="zh-CN" altLang="en-US" sz="1100" b="1" dirty="0">
                <a:latin typeface="Noto Sans"/>
                <a:ea typeface="Noto Sans"/>
                <a:cs typeface="Noto Sans"/>
              </a:rPr>
              <a:t>紧凑小体积，空间不妥协</a:t>
            </a:r>
            <a:r>
              <a:rPr lang="en-US" altLang="zh-CN" sz="1100" b="1" dirty="0">
                <a:latin typeface="Noto Sans"/>
                <a:ea typeface="Noto Sans"/>
                <a:cs typeface="Noto Sans"/>
              </a:rPr>
              <a:t>- </a:t>
            </a:r>
            <a:r>
              <a:rPr lang="zh-CN" altLang="en-US" sz="1100" dirty="0">
                <a:latin typeface="Noto Sans"/>
                <a:ea typeface="Noto Sans"/>
                <a:cs typeface="Noto Sans"/>
              </a:rPr>
              <a:t>尽管仅有</a:t>
            </a:r>
            <a:r>
              <a:rPr lang="en-US" altLang="zh-CN" sz="1100" dirty="0">
                <a:latin typeface="Noto Sans"/>
                <a:ea typeface="Noto Sans"/>
                <a:cs typeface="Noto Sans"/>
              </a:rPr>
              <a:t>33L</a:t>
            </a:r>
            <a:r>
              <a:rPr lang="zh-CN" altLang="en-US" sz="1100" dirty="0">
                <a:latin typeface="Noto Sans"/>
                <a:ea typeface="Noto Sans"/>
                <a:cs typeface="Noto Sans"/>
              </a:rPr>
              <a:t>的紧凑体积，酷方</a:t>
            </a:r>
            <a:r>
              <a:rPr lang="en-US" altLang="zh-CN" sz="1100" dirty="0">
                <a:latin typeface="Noto Sans"/>
                <a:ea typeface="Noto Sans"/>
                <a:cs typeface="Noto Sans"/>
              </a:rPr>
              <a:t>500 </a:t>
            </a:r>
            <a:r>
              <a:rPr lang="zh-CN" altLang="en-US" sz="1100" dirty="0">
                <a:latin typeface="Noto Sans"/>
                <a:ea typeface="Noto Sans"/>
                <a:cs typeface="Noto Sans"/>
              </a:rPr>
              <a:t>仍能兼容</a:t>
            </a:r>
            <a:r>
              <a:rPr lang="en-US" altLang="zh-CN" sz="1100" dirty="0">
                <a:latin typeface="Noto Sans"/>
                <a:ea typeface="Noto Sans"/>
                <a:cs typeface="Noto Sans"/>
              </a:rPr>
              <a:t>E-ATX</a:t>
            </a:r>
            <a:r>
              <a:rPr lang="zh-CN" altLang="en-US" sz="1100" dirty="0">
                <a:latin typeface="Noto Sans"/>
                <a:ea typeface="Noto Sans"/>
                <a:cs typeface="Noto Sans"/>
              </a:rPr>
              <a:t>主板、最新的高端显卡以及双</a:t>
            </a:r>
            <a:r>
              <a:rPr lang="en-US" altLang="zh-CN" sz="1100" dirty="0">
                <a:latin typeface="Noto Sans"/>
                <a:ea typeface="Noto Sans"/>
                <a:cs typeface="Noto Sans"/>
              </a:rPr>
              <a:t>280mm</a:t>
            </a:r>
            <a:r>
              <a:rPr lang="zh-CN" altLang="en-US" sz="1100" dirty="0">
                <a:latin typeface="Noto Sans"/>
                <a:ea typeface="Noto Sans"/>
                <a:cs typeface="Noto Sans"/>
              </a:rPr>
              <a:t>水冷排。</a:t>
            </a:r>
            <a:endParaRPr lang="en-NL" sz="1000" dirty="0">
              <a:latin typeface="Noto Sans"/>
              <a:ea typeface="Noto Sans"/>
              <a:cs typeface="Noto Sans"/>
            </a:endParaRPr>
          </a:p>
        </p:txBody>
      </p:sp>
      <p:sp>
        <p:nvSpPr>
          <p:cNvPr id="36" name="Rectangle 8">
            <a:extLst>
              <a:ext uri="{FF2B5EF4-FFF2-40B4-BE49-F238E27FC236}">
                <a16:creationId xmlns:a16="http://schemas.microsoft.com/office/drawing/2014/main" id="{4FC7D890-E5BA-C73C-CC2B-3514AB117E77}"/>
              </a:ext>
            </a:extLst>
          </p:cNvPr>
          <p:cNvSpPr/>
          <p:nvPr/>
        </p:nvSpPr>
        <p:spPr>
          <a:xfrm>
            <a:off x="2776200" y="9135390"/>
            <a:ext cx="2143323" cy="261610"/>
          </a:xfrm>
          <a:prstGeom prst="rect">
            <a:avLst/>
          </a:prstGeom>
        </p:spPr>
        <p:txBody>
          <a:bodyPr wrap="square">
            <a:spAutoFit/>
          </a:bodyPr>
          <a:lstStyle/>
          <a:p>
            <a:pPr>
              <a:spcBef>
                <a:spcPct val="0"/>
              </a:spcBef>
              <a:spcAft>
                <a:spcPct val="0"/>
              </a:spcAft>
            </a:pPr>
            <a:endParaRPr lang="zh-CN" altLang="en-US" sz="1100" dirty="0">
              <a:solidFill>
                <a:schemeClr val="tx1">
                  <a:lumMod val="75000"/>
                  <a:lumOff val="25000"/>
                </a:schemeClr>
              </a:solidFill>
              <a:latin typeface="Noto Sans" pitchFamily="34" charset="0"/>
              <a:ea typeface="Meiryo" pitchFamily="34" charset="-128"/>
              <a:cs typeface="Meiryo" pitchFamily="34" charset="-128"/>
            </a:endParaRPr>
          </a:p>
        </p:txBody>
      </p:sp>
      <p:sp>
        <p:nvSpPr>
          <p:cNvPr id="38" name="Rectangle 23">
            <a:extLst>
              <a:ext uri="{FF2B5EF4-FFF2-40B4-BE49-F238E27FC236}">
                <a16:creationId xmlns:a16="http://schemas.microsoft.com/office/drawing/2014/main" id="{1C539B0D-359F-7E2E-2DFE-0A5483C19C71}"/>
              </a:ext>
            </a:extLst>
          </p:cNvPr>
          <p:cNvSpPr/>
          <p:nvPr/>
        </p:nvSpPr>
        <p:spPr>
          <a:xfrm>
            <a:off x="565873" y="7156599"/>
            <a:ext cx="2346477" cy="826445"/>
          </a:xfrm>
          <a:prstGeom prst="rect">
            <a:avLst/>
          </a:prstGeom>
        </p:spPr>
        <p:txBody>
          <a:bodyPr wrap="square">
            <a:spAutoFit/>
          </a:bodyPr>
          <a:lstStyle/>
          <a:p>
            <a:pPr fontAlgn="base">
              <a:lnSpc>
                <a:spcPct val="150000"/>
              </a:lnSpc>
            </a:pPr>
            <a:r>
              <a:rPr lang="zh-CN" altLang="en-US" sz="1100" b="1" dirty="0">
                <a:latin typeface="Noto Sans" panose="020B0502040504020204" pitchFamily="34" charset="0"/>
                <a:ea typeface="Noto Sans" panose="020B0502040504020204" pitchFamily="34" charset="0"/>
                <a:cs typeface="Noto Sans" panose="020B0502040504020204" pitchFamily="34" charset="0"/>
              </a:rPr>
              <a:t>高度可定制化</a:t>
            </a:r>
            <a:r>
              <a:rPr lang="en-US" altLang="zh-CN" sz="1100" b="1" dirty="0">
                <a:latin typeface="Noto Sans" panose="020B0502040504020204" pitchFamily="34" charset="0"/>
                <a:ea typeface="Noto Sans" panose="020B0502040504020204" pitchFamily="34" charset="0"/>
                <a:cs typeface="Noto Sans" panose="020B0502040504020204" pitchFamily="34" charset="0"/>
              </a:rPr>
              <a:t>- </a:t>
            </a:r>
            <a:r>
              <a:rPr lang="zh-CN" altLang="en-US" sz="1100" dirty="0">
                <a:latin typeface="Noto Sans" panose="020B0502040504020204" pitchFamily="34" charset="0"/>
                <a:ea typeface="Noto Sans" panose="020B0502040504020204" pitchFamily="34" charset="0"/>
                <a:cs typeface="Noto Sans" panose="020B0502040504020204" pitchFamily="34" charset="0"/>
              </a:rPr>
              <a:t>前所未有的高可定制化性能让您能够轻松展现自己的创造力</a:t>
            </a:r>
            <a:endParaRPr lang="en-US" altLang="zh-TW" sz="1100" dirty="0">
              <a:latin typeface="Noto Sans" panose="020B0502040504020204" pitchFamily="34" charset="0"/>
              <a:ea typeface="Noto Sans" panose="020B0502040504020204" pitchFamily="34" charset="0"/>
              <a:cs typeface="Noto Sans" panose="020B0502040504020204" pitchFamily="34" charset="0"/>
            </a:endParaRPr>
          </a:p>
        </p:txBody>
      </p:sp>
      <p:sp>
        <p:nvSpPr>
          <p:cNvPr id="43" name="Rectangle 27">
            <a:extLst>
              <a:ext uri="{FF2B5EF4-FFF2-40B4-BE49-F238E27FC236}">
                <a16:creationId xmlns:a16="http://schemas.microsoft.com/office/drawing/2014/main" id="{91A4040F-2D30-4DE0-562C-D281C0B0B436}"/>
              </a:ext>
            </a:extLst>
          </p:cNvPr>
          <p:cNvSpPr/>
          <p:nvPr/>
        </p:nvSpPr>
        <p:spPr>
          <a:xfrm>
            <a:off x="565872" y="4835093"/>
            <a:ext cx="2350663" cy="1115690"/>
          </a:xfrm>
          <a:prstGeom prst="rect">
            <a:avLst/>
          </a:prstGeom>
        </p:spPr>
        <p:txBody>
          <a:bodyPr wrap="square" lIns="91440" tIns="45720" rIns="91440" bIns="45720" anchor="t">
            <a:spAutoFit/>
          </a:bodyPr>
          <a:lstStyle/>
          <a:p>
            <a:pPr>
              <a:lnSpc>
                <a:spcPct val="150000"/>
              </a:lnSpc>
            </a:pPr>
            <a:r>
              <a:rPr lang="zh-CN" altLang="en-US" sz="1100" b="1" dirty="0">
                <a:latin typeface="Noto Sans" panose="020B0502040504020204" pitchFamily="34" charset="0"/>
                <a:ea typeface="Noto Sans" panose="020B0502040504020204" pitchFamily="34" charset="0"/>
                <a:cs typeface="Noto Sans" panose="020B0502040504020204" pitchFamily="34" charset="0"/>
              </a:rPr>
              <a:t>属于每个人的</a:t>
            </a:r>
            <a:r>
              <a:rPr lang="en-US" altLang="zh-CN" sz="1100" b="1" dirty="0">
                <a:latin typeface="Noto Sans" panose="020B0502040504020204" pitchFamily="34" charset="0"/>
                <a:ea typeface="Noto Sans" panose="020B0502040504020204" pitchFamily="34" charset="0"/>
                <a:cs typeface="Noto Sans" panose="020B0502040504020204" pitchFamily="34" charset="0"/>
              </a:rPr>
              <a:t>DIY </a:t>
            </a:r>
            <a:r>
              <a:rPr lang="en-US" altLang="zh-CN" sz="1100" dirty="0">
                <a:latin typeface="Noto Sans" panose="020B0502040504020204" pitchFamily="34" charset="0"/>
                <a:ea typeface="Noto Sans" panose="020B0502040504020204" pitchFamily="34" charset="0"/>
                <a:cs typeface="Noto Sans" panose="020B0502040504020204" pitchFamily="34" charset="0"/>
              </a:rPr>
              <a:t>- </a:t>
            </a:r>
            <a:r>
              <a:rPr lang="zh-CN" altLang="en-US" sz="1100" dirty="0">
                <a:latin typeface="Noto Sans" panose="020B0502040504020204" pitchFamily="34" charset="0"/>
                <a:ea typeface="Noto Sans" panose="020B0502040504020204" pitchFamily="34" charset="0"/>
                <a:cs typeface="Noto Sans" panose="020B0502040504020204" pitchFamily="34" charset="0"/>
              </a:rPr>
              <a:t>无论你是装机新人还是熟练工，都能从</a:t>
            </a:r>
            <a:r>
              <a:rPr lang="en-US" altLang="zh-CN" sz="1100" dirty="0">
                <a:latin typeface="Noto Sans" panose="020B0502040504020204" pitchFamily="34" charset="0"/>
                <a:ea typeface="Noto Sans" panose="020B0502040504020204" pitchFamily="34" charset="0"/>
                <a:cs typeface="Noto Sans" panose="020B0502040504020204" pitchFamily="34" charset="0"/>
              </a:rPr>
              <a:t>Qube500</a:t>
            </a:r>
            <a:r>
              <a:rPr lang="zh-CN" altLang="en-US" sz="1100" dirty="0">
                <a:latin typeface="Noto Sans" panose="020B0502040504020204" pitchFamily="34" charset="0"/>
                <a:ea typeface="Noto Sans" panose="020B0502040504020204" pitchFamily="34" charset="0"/>
                <a:cs typeface="Noto Sans" panose="020B0502040504020204" pitchFamily="34" charset="0"/>
              </a:rPr>
              <a:t>的高效、环保的扁平式包装设计中体验自己动手</a:t>
            </a:r>
            <a:r>
              <a:rPr lang="en-US" altLang="zh-CN" sz="1100" dirty="0">
                <a:latin typeface="Noto Sans" panose="020B0502040504020204" pitchFamily="34" charset="0"/>
                <a:ea typeface="Noto Sans" panose="020B0502040504020204" pitchFamily="34" charset="0"/>
                <a:cs typeface="Noto Sans" panose="020B0502040504020204" pitchFamily="34" charset="0"/>
              </a:rPr>
              <a:t>DIY</a:t>
            </a:r>
            <a:r>
              <a:rPr lang="zh-CN" altLang="en-US" sz="1100" dirty="0">
                <a:latin typeface="Noto Sans" panose="020B0502040504020204" pitchFamily="34" charset="0"/>
                <a:ea typeface="Noto Sans" panose="020B0502040504020204" pitchFamily="34" charset="0"/>
                <a:cs typeface="Noto Sans" panose="020B0502040504020204" pitchFamily="34" charset="0"/>
              </a:rPr>
              <a:t>的乐趣。</a:t>
            </a:r>
            <a:endParaRPr lang="en-US" altLang="zh-TW" sz="1000" dirty="0">
              <a:latin typeface="Noto Sans"/>
              <a:ea typeface="Noto Sans"/>
              <a:cs typeface="Noto Sans"/>
            </a:endParaRPr>
          </a:p>
        </p:txBody>
      </p:sp>
      <p:sp>
        <p:nvSpPr>
          <p:cNvPr id="44" name="文本框 43">
            <a:extLst>
              <a:ext uri="{FF2B5EF4-FFF2-40B4-BE49-F238E27FC236}">
                <a16:creationId xmlns:a16="http://schemas.microsoft.com/office/drawing/2014/main" id="{8D166686-F395-2B59-2186-B0606795185E}"/>
              </a:ext>
            </a:extLst>
          </p:cNvPr>
          <p:cNvSpPr txBox="1"/>
          <p:nvPr/>
        </p:nvSpPr>
        <p:spPr>
          <a:xfrm>
            <a:off x="4210684" y="6110791"/>
            <a:ext cx="2714143" cy="826445"/>
          </a:xfrm>
          <a:prstGeom prst="rect">
            <a:avLst/>
          </a:prstGeom>
          <a:noFill/>
        </p:spPr>
        <p:txBody>
          <a:bodyPr wrap="square" lIns="91440" tIns="45720" rIns="91440" bIns="45720" anchor="t">
            <a:spAutoFit/>
          </a:bodyPr>
          <a:lstStyle/>
          <a:p>
            <a:pPr>
              <a:lnSpc>
                <a:spcPct val="150000"/>
              </a:lnSpc>
            </a:pPr>
            <a:r>
              <a:rPr lang="zh-CN" altLang="en-US" sz="1100" b="1" dirty="0">
                <a:latin typeface="Noto Sans" panose="020B0502040504020204" pitchFamily="34" charset="0"/>
                <a:ea typeface="Noto Sans" panose="020B0502040504020204" pitchFamily="34" charset="0"/>
                <a:cs typeface="Noto Sans" panose="020B0502040504020204" pitchFamily="34" charset="0"/>
              </a:rPr>
              <a:t>渲出个性 </a:t>
            </a:r>
            <a:r>
              <a:rPr lang="en-US" altLang="zh-CN" sz="1100" b="1" dirty="0">
                <a:latin typeface="Noto Sans" panose="020B0502040504020204" pitchFamily="34" charset="0"/>
                <a:ea typeface="Noto Sans" panose="020B0502040504020204" pitchFamily="34" charset="0"/>
                <a:cs typeface="Noto Sans" panose="020B0502040504020204" pitchFamily="34" charset="0"/>
              </a:rPr>
              <a:t>- </a:t>
            </a:r>
            <a:r>
              <a:rPr lang="zh-CN" altLang="en-US" sz="1100" dirty="0">
                <a:latin typeface="Noto Sans" panose="020B0502040504020204" pitchFamily="34" charset="0"/>
                <a:ea typeface="Noto Sans" panose="020B0502040504020204" pitchFamily="34" charset="0"/>
                <a:cs typeface="Noto Sans" panose="020B0502040504020204" pitchFamily="34" charset="0"/>
              </a:rPr>
              <a:t>通过附带的配件以及不同颜色的面板来展现您自己的个性，让机箱不再局限于单调的黑白色。</a:t>
            </a:r>
            <a:endParaRPr lang="en-US" altLang="zh-CN" sz="1000" dirty="0">
              <a:latin typeface="Noto Sans" panose="020B0502040504020204" pitchFamily="34" charset="0"/>
              <a:ea typeface="Noto Sans" panose="020B0502040504020204" pitchFamily="34" charset="0"/>
            </a:endParaRPr>
          </a:p>
        </p:txBody>
      </p:sp>
      <p:sp>
        <p:nvSpPr>
          <p:cNvPr id="9" name="文本框 8">
            <a:extLst>
              <a:ext uri="{FF2B5EF4-FFF2-40B4-BE49-F238E27FC236}">
                <a16:creationId xmlns:a16="http://schemas.microsoft.com/office/drawing/2014/main" id="{EDA27E22-5171-CF23-8270-95D460BDDD30}"/>
              </a:ext>
            </a:extLst>
          </p:cNvPr>
          <p:cNvSpPr txBox="1"/>
          <p:nvPr/>
        </p:nvSpPr>
        <p:spPr>
          <a:xfrm>
            <a:off x="3564589" y="1528498"/>
            <a:ext cx="3528392" cy="2769733"/>
          </a:xfrm>
          <a:prstGeom prst="rect">
            <a:avLst/>
          </a:prstGeom>
          <a:noFill/>
        </p:spPr>
        <p:txBody>
          <a:bodyPr wrap="square">
            <a:spAutoFit/>
          </a:bodyPr>
          <a:lstStyle/>
          <a:p>
            <a:pPr>
              <a:lnSpc>
                <a:spcPts val="1400"/>
              </a:lnSpc>
            </a:pP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酷冷至尊打造全新的高度可定制化</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模组化面板</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机箱</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酷方 </a:t>
            </a:r>
            <a:r>
              <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rPr>
              <a:t>500</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，让您能够轻松展现个性与创造力。</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酷方</a:t>
            </a:r>
            <a:r>
              <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rPr>
              <a:t> 500</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的模组化面板旨在为用户提供一个独特、有趣，个性化的同时又易上手的安装体验。</a:t>
            </a:r>
            <a:endPar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endParaRPr>
          </a:p>
          <a:p>
            <a:pPr>
              <a:lnSpc>
                <a:spcPts val="1400"/>
              </a:lnSpc>
            </a:pP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作为一台紧凑型的机箱，在仅有</a:t>
            </a:r>
            <a:r>
              <a:rPr lang="en-US" altLang="zh-CN" sz="900" dirty="0">
                <a:solidFill>
                  <a:srgbClr val="374151"/>
                </a:solidFill>
                <a:latin typeface="Noto Sans" panose="020B0502040504020204" pitchFamily="34" charset="0"/>
                <a:ea typeface="Noto Sans" panose="020B0502040504020204" pitchFamily="34" charset="0"/>
                <a:cs typeface="Noto Sans" panose="020B0502040504020204" pitchFamily="34" charset="0"/>
              </a:rPr>
              <a:t>33L</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的体积下，酷方</a:t>
            </a:r>
            <a:r>
              <a:rPr lang="en-US" altLang="zh-CN" sz="900" dirty="0">
                <a:solidFill>
                  <a:srgbClr val="374151"/>
                </a:solidFill>
                <a:latin typeface="Noto Sans" panose="020B0502040504020204" pitchFamily="34" charset="0"/>
                <a:ea typeface="Noto Sans" panose="020B0502040504020204" pitchFamily="34" charset="0"/>
                <a:cs typeface="Noto Sans" panose="020B0502040504020204" pitchFamily="34" charset="0"/>
              </a:rPr>
              <a:t>500 </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可支持</a:t>
            </a:r>
            <a:r>
              <a:rPr lang="en-US" altLang="zh-CN" sz="900" dirty="0">
                <a:solidFill>
                  <a:srgbClr val="374151"/>
                </a:solidFill>
                <a:latin typeface="Noto Sans" panose="020B0502040504020204" pitchFamily="34" charset="0"/>
                <a:ea typeface="Noto Sans" panose="020B0502040504020204" pitchFamily="34" charset="0"/>
                <a:cs typeface="Noto Sans" panose="020B0502040504020204" pitchFamily="34" charset="0"/>
              </a:rPr>
              <a:t>EATX</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主板，</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双</a:t>
            </a:r>
            <a:r>
              <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rPr>
              <a:t>280mm</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水冷排以及</a:t>
            </a:r>
            <a:r>
              <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rPr>
              <a:t>8</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个风扇安装位置，装机配置自由无阻</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a:t>
            </a:r>
            <a:endPar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endParaRPr>
          </a:p>
          <a:p>
            <a:pPr>
              <a:lnSpc>
                <a:spcPts val="1400"/>
              </a:lnSpc>
            </a:pP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由于模组化面板包装设计可拆卸的特性，您可以自由打开任意一块面板进行</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硬件的安装调试</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，安装配件不再受内部空间和安装顺序的束缚。</a:t>
            </a:r>
            <a:endPar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endParaRPr>
          </a:p>
          <a:p>
            <a:pPr>
              <a:lnSpc>
                <a:spcPts val="1400"/>
              </a:lnSpc>
            </a:pP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这种高度</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模组化</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的设计也非常适合用户</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客制化</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，您可以自由改装，让机箱成为您个性的延申。</a:t>
            </a:r>
            <a:endPar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endParaRPr>
          </a:p>
          <a:p>
            <a:pPr>
              <a:lnSpc>
                <a:spcPts val="1400"/>
              </a:lnSpc>
            </a:pP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此外，采用扁平化包装方式能够极大地减少运输与仓储途中产生的碳排放和</a:t>
            </a:r>
            <a:r>
              <a:rPr lang="zh-CN" altLang="en-US" sz="900" dirty="0">
                <a:solidFill>
                  <a:srgbClr val="374151"/>
                </a:solidFill>
                <a:latin typeface="Noto Sans" panose="020B0502040504020204" pitchFamily="34" charset="0"/>
                <a:ea typeface="微软雅黑" panose="020B0503020204020204" pitchFamily="34" charset="-122"/>
                <a:cs typeface="Noto Sans" panose="020B0502040504020204" pitchFamily="34" charset="0"/>
              </a:rPr>
              <a:t>总体成本</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。我们希望通过酷方</a:t>
            </a:r>
            <a:r>
              <a:rPr lang="en-US" altLang="zh-CN" sz="900" b="0" i="0" dirty="0">
                <a:solidFill>
                  <a:srgbClr val="374151"/>
                </a:solidFill>
                <a:effectLst/>
                <a:latin typeface="Noto Sans" panose="020B0502040504020204" pitchFamily="34" charset="0"/>
                <a:ea typeface="Noto Sans" panose="020B0502040504020204" pitchFamily="34" charset="0"/>
                <a:cs typeface="Noto Sans" panose="020B0502040504020204" pitchFamily="34" charset="0"/>
              </a:rPr>
              <a:t> 500</a:t>
            </a:r>
            <a:r>
              <a:rPr lang="zh-CN" altLang="en-US" sz="900" b="0" i="0" dirty="0">
                <a:solidFill>
                  <a:srgbClr val="374151"/>
                </a:solidFill>
                <a:effectLst/>
                <a:latin typeface="Noto Sans" panose="020B0502040504020204" pitchFamily="34" charset="0"/>
                <a:ea typeface="微软雅黑" panose="020B0503020204020204" pitchFamily="34" charset="-122"/>
                <a:cs typeface="Noto Sans" panose="020B0502040504020204" pitchFamily="34" charset="0"/>
              </a:rPr>
              <a:t>在行业中引起变革，为用户提供一个更环保、更易于组装并且五脏俱全的完全可定制的机箱解决方案。</a:t>
            </a:r>
            <a:endParaRPr lang="zh-CN" altLang="en-US" sz="900" dirty="0">
              <a:latin typeface="Noto Sans" panose="020B0502040504020204" pitchFamily="34" charset="0"/>
              <a:ea typeface="微软雅黑" panose="020B0503020204020204" pitchFamily="34" charset="-122"/>
              <a:cs typeface="Noto Sans" panose="020B0502040504020204" pitchFamily="34" charset="0"/>
            </a:endParaRPr>
          </a:p>
        </p:txBody>
      </p:sp>
      <p:grpSp>
        <p:nvGrpSpPr>
          <p:cNvPr id="2" name="组合 1">
            <a:extLst>
              <a:ext uri="{FF2B5EF4-FFF2-40B4-BE49-F238E27FC236}">
                <a16:creationId xmlns:a16="http://schemas.microsoft.com/office/drawing/2014/main" id="{CC9B492E-D41E-2B1B-71D3-174E6EB40C94}"/>
              </a:ext>
            </a:extLst>
          </p:cNvPr>
          <p:cNvGrpSpPr/>
          <p:nvPr/>
        </p:nvGrpSpPr>
        <p:grpSpPr>
          <a:xfrm>
            <a:off x="-452588" y="1245806"/>
            <a:ext cx="4381984" cy="2873553"/>
            <a:chOff x="3985356" y="6924499"/>
            <a:chExt cx="7076631" cy="4640609"/>
          </a:xfrm>
        </p:grpSpPr>
        <p:pic>
          <p:nvPicPr>
            <p:cNvPr id="6" name="图片 5" descr="图片包含 盒子, 桌子, 小, 监控&#10;&#10;描述已自动生成">
              <a:extLst>
                <a:ext uri="{FF2B5EF4-FFF2-40B4-BE49-F238E27FC236}">
                  <a16:creationId xmlns:a16="http://schemas.microsoft.com/office/drawing/2014/main" id="{A79CA0D3-7B8B-472B-633E-51C2A7EA8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9023" y="6924499"/>
              <a:ext cx="3752964" cy="3752964"/>
            </a:xfrm>
            <a:prstGeom prst="rect">
              <a:avLst/>
            </a:prstGeom>
          </p:spPr>
        </p:pic>
        <p:pic>
          <p:nvPicPr>
            <p:cNvPr id="8" name="图片 7" descr="桌子上的微波炉&#10;&#10;低可信度描述已自动生成">
              <a:extLst>
                <a:ext uri="{FF2B5EF4-FFF2-40B4-BE49-F238E27FC236}">
                  <a16:creationId xmlns:a16="http://schemas.microsoft.com/office/drawing/2014/main" id="{BFE4BA1D-CBFC-D518-A1A1-961EE0F68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169" y="7056527"/>
              <a:ext cx="4045094" cy="4045094"/>
            </a:xfrm>
            <a:prstGeom prst="rect">
              <a:avLst/>
            </a:prstGeom>
          </p:spPr>
        </p:pic>
        <p:pic>
          <p:nvPicPr>
            <p:cNvPr id="10" name="图片 9" descr="电脑主机&#10;&#10;中度可信度描述已自动生成">
              <a:extLst>
                <a:ext uri="{FF2B5EF4-FFF2-40B4-BE49-F238E27FC236}">
                  <a16:creationId xmlns:a16="http://schemas.microsoft.com/office/drawing/2014/main" id="{283A555E-B7AD-60C2-B9F3-345F5CDB8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356" y="7228892"/>
              <a:ext cx="4336216" cy="4336216"/>
            </a:xfrm>
            <a:prstGeom prst="rect">
              <a:avLst/>
            </a:prstGeom>
          </p:spPr>
        </p:pic>
      </p:grpSp>
      <p:pic>
        <p:nvPicPr>
          <p:cNvPr id="11" name="图片 10" descr="图片包含 游戏机, 电脑&#10;&#10;描述已自动生成">
            <a:extLst>
              <a:ext uri="{FF2B5EF4-FFF2-40B4-BE49-F238E27FC236}">
                <a16:creationId xmlns:a16="http://schemas.microsoft.com/office/drawing/2014/main" id="{071FF8AE-1878-2931-8643-47A3E6F00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6695" y="7379338"/>
            <a:ext cx="5294956" cy="4235964"/>
          </a:xfrm>
          <a:prstGeom prst="rect">
            <a:avLst/>
          </a:prstGeom>
        </p:spPr>
      </p:pic>
      <p:sp>
        <p:nvSpPr>
          <p:cNvPr id="13" name="文本框 12">
            <a:extLst>
              <a:ext uri="{FF2B5EF4-FFF2-40B4-BE49-F238E27FC236}">
                <a16:creationId xmlns:a16="http://schemas.microsoft.com/office/drawing/2014/main" id="{A5715328-BF25-F255-5B9B-05E6989866CC}"/>
              </a:ext>
            </a:extLst>
          </p:cNvPr>
          <p:cNvSpPr txBox="1"/>
          <p:nvPr/>
        </p:nvSpPr>
        <p:spPr>
          <a:xfrm>
            <a:off x="3564589" y="1172682"/>
            <a:ext cx="2552302" cy="523220"/>
          </a:xfrm>
          <a:prstGeom prst="rect">
            <a:avLst/>
          </a:prstGeom>
          <a:noFill/>
        </p:spPr>
        <p:txBody>
          <a:bodyPr wrap="none" rtlCol="0">
            <a:spAutoFit/>
          </a:bodyPr>
          <a:lstStyle/>
          <a:p>
            <a:r>
              <a:rPr lang="en-US" altLang="zh-CN" sz="2800" dirty="0">
                <a:latin typeface="Teko SemiBold" panose="02000000000000000000" pitchFamily="2" charset="0"/>
                <a:cs typeface="Teko SemiBold" panose="02000000000000000000" pitchFamily="2" charset="0"/>
              </a:rPr>
              <a:t>Create It Your Way</a:t>
            </a:r>
            <a:endParaRPr lang="zh-CN" altLang="en-US" sz="2800" dirty="0">
              <a:latin typeface="Teko SemiBold" panose="02000000000000000000" pitchFamily="2" charset="0"/>
              <a:cs typeface="Teko SemiBold" panose="02000000000000000000" pitchFamily="2" charset="0"/>
            </a:endParaRPr>
          </a:p>
        </p:txBody>
      </p:sp>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电脑主机&#10;&#10;低可信度描述已自动生成">
            <a:extLst>
              <a:ext uri="{FF2B5EF4-FFF2-40B4-BE49-F238E27FC236}">
                <a16:creationId xmlns:a16="http://schemas.microsoft.com/office/drawing/2014/main" id="{142AFB60-4437-2107-CBCC-E6401905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2460" y="3375921"/>
            <a:ext cx="2808312" cy="2808312"/>
          </a:xfrm>
          <a:prstGeom prst="rect">
            <a:avLst/>
          </a:prstGeom>
        </p:spPr>
      </p:pic>
      <p:pic>
        <p:nvPicPr>
          <p:cNvPr id="24" name="Picture 23" descr="Graphical user interface&#10;&#10;Description automatically generated">
            <a:extLst>
              <a:ext uri="{FF2B5EF4-FFF2-40B4-BE49-F238E27FC236}">
                <a16:creationId xmlns:a16="http://schemas.microsoft.com/office/drawing/2014/main" id="{78137F01-C874-3D69-59A7-BFC9A70EE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51" y="6872454"/>
            <a:ext cx="2055856" cy="2055856"/>
          </a:xfrm>
          <a:prstGeom prst="rect">
            <a:avLst/>
          </a:prstGeom>
        </p:spPr>
      </p:pic>
      <p:pic>
        <p:nvPicPr>
          <p:cNvPr id="29" name="Picture 28">
            <a:extLst>
              <a:ext uri="{FF2B5EF4-FFF2-40B4-BE49-F238E27FC236}">
                <a16:creationId xmlns:a16="http://schemas.microsoft.com/office/drawing/2014/main" id="{DF151DC2-22E1-ACAB-7E32-9B7EFB230E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161" y="3552879"/>
            <a:ext cx="2357381" cy="2357381"/>
          </a:xfrm>
          <a:prstGeom prst="rect">
            <a:avLst/>
          </a:prstGeom>
        </p:spPr>
      </p:pic>
      <p:sp>
        <p:nvSpPr>
          <p:cNvPr id="2" name="文本占位符 1">
            <a:extLst>
              <a:ext uri="{FF2B5EF4-FFF2-40B4-BE49-F238E27FC236}">
                <a16:creationId xmlns:a16="http://schemas.microsoft.com/office/drawing/2014/main" id="{7A108347-8F0D-37D4-ED0D-E335E7944DFF}"/>
              </a:ext>
            </a:extLst>
          </p:cNvPr>
          <p:cNvSpPr>
            <a:spLocks noGrp="1"/>
          </p:cNvSpPr>
          <p:nvPr>
            <p:ph type="body" sz="quarter" idx="10"/>
          </p:nvPr>
        </p:nvSpPr>
        <p:spPr/>
        <p:txBody>
          <a:bodyPr vert="horz" lIns="99569" tIns="49785" rIns="99569" bIns="49785" rtlCol="0" anchor="t">
            <a:noAutofit/>
          </a:bodyPr>
          <a:lstStyle/>
          <a:p>
            <a:r>
              <a:rPr lang="zh-CN" altLang="en-US" b="1" dirty="0">
                <a:latin typeface="微软雅黑" panose="020B0503020204020204" pitchFamily="34" charset="-122"/>
                <a:ea typeface="微软雅黑" panose="020B0503020204020204" pitchFamily="34" charset="-122"/>
              </a:rPr>
              <a:t>扁平化包装</a:t>
            </a:r>
          </a:p>
        </p:txBody>
      </p:sp>
      <p:sp>
        <p:nvSpPr>
          <p:cNvPr id="3" name="文本占位符 2">
            <a:extLst>
              <a:ext uri="{FF2B5EF4-FFF2-40B4-BE49-F238E27FC236}">
                <a16:creationId xmlns:a16="http://schemas.microsoft.com/office/drawing/2014/main" id="{7C4E8874-EF90-B166-9CC0-745C08855431}"/>
              </a:ext>
            </a:extLst>
          </p:cNvPr>
          <p:cNvSpPr>
            <a:spLocks noGrp="1"/>
          </p:cNvSpPr>
          <p:nvPr>
            <p:ph type="body" sz="quarter" idx="11"/>
          </p:nvPr>
        </p:nvSpPr>
        <p:spPr>
          <a:xfrm>
            <a:off x="684287" y="2686448"/>
            <a:ext cx="2304256" cy="1294134"/>
          </a:xfrm>
        </p:spPr>
        <p:txBody>
          <a:bodyPr vert="horz" lIns="99569" tIns="49785" rIns="99569" bIns="49785" rtlCol="0" anchor="t">
            <a:normAutofit/>
          </a:bodyPr>
          <a:lstStyle/>
          <a:p>
            <a:pPr fontAlgn="base">
              <a:lnSpc>
                <a:spcPct val="150000"/>
              </a:lnSpc>
            </a:pPr>
            <a:r>
              <a:rPr lang="zh-CN" altLang="en-US" dirty="0">
                <a:solidFill>
                  <a:srgbClr val="000000"/>
                </a:solidFill>
                <a:ea typeface="Noto Sans"/>
              </a:rPr>
              <a:t>除了能够节省碳排放，我们相信采用扁平化包装模组化面板设计能够带来更有趣更令人满足的安装体验，能够让玩家体验真正的“</a:t>
            </a:r>
            <a:r>
              <a:rPr lang="en-US" altLang="zh-CN" dirty="0">
                <a:solidFill>
                  <a:srgbClr val="000000"/>
                </a:solidFill>
                <a:ea typeface="Noto Sans" panose="020B0502040504020204" pitchFamily="34" charset="0"/>
              </a:rPr>
              <a:t>DIY</a:t>
            </a:r>
            <a:r>
              <a:rPr lang="zh-CN" altLang="en-US" dirty="0">
                <a:solidFill>
                  <a:srgbClr val="000000"/>
                </a:solidFill>
                <a:ea typeface="Noto Sans"/>
              </a:rPr>
              <a:t>”。</a:t>
            </a:r>
            <a:endParaRPr lang="en-US" altLang="zh-CN" dirty="0">
              <a:solidFill>
                <a:srgbClr val="000000"/>
              </a:solidFill>
              <a:ea typeface="Noto Sans" panose="020B0502040504020204" pitchFamily="34" charset="0"/>
            </a:endParaRPr>
          </a:p>
        </p:txBody>
      </p:sp>
      <p:sp>
        <p:nvSpPr>
          <p:cNvPr id="4" name="文本占位符 3">
            <a:extLst>
              <a:ext uri="{FF2B5EF4-FFF2-40B4-BE49-F238E27FC236}">
                <a16:creationId xmlns:a16="http://schemas.microsoft.com/office/drawing/2014/main" id="{20CF4A28-172D-5819-D3DB-0714142893EE}"/>
              </a:ext>
            </a:extLst>
          </p:cNvPr>
          <p:cNvSpPr>
            <a:spLocks noGrp="1"/>
          </p:cNvSpPr>
          <p:nvPr>
            <p:ph type="body" sz="quarter" idx="12"/>
          </p:nvPr>
        </p:nvSpPr>
        <p:spPr/>
        <p:txBody>
          <a:bodyPr vert="horz" lIns="99569" tIns="49785" rIns="99569" bIns="49785" rtlCol="0" anchor="t">
            <a:noAutofit/>
          </a:bodyPr>
          <a:lstStyle/>
          <a:p>
            <a:r>
              <a:rPr lang="zh-CN" altLang="en-US" b="1" dirty="0">
                <a:latin typeface="微软雅黑" panose="020B0503020204020204" pitchFamily="34" charset="-122"/>
                <a:ea typeface="微软雅黑" panose="020B0503020204020204" pitchFamily="34" charset="-122"/>
              </a:rPr>
              <a:t>内置垂直显卡支架</a:t>
            </a:r>
          </a:p>
        </p:txBody>
      </p:sp>
      <p:sp>
        <p:nvSpPr>
          <p:cNvPr id="5" name="文本占位符 4">
            <a:extLst>
              <a:ext uri="{FF2B5EF4-FFF2-40B4-BE49-F238E27FC236}">
                <a16:creationId xmlns:a16="http://schemas.microsoft.com/office/drawing/2014/main" id="{C7415988-EC39-4ED2-9B5F-1D9EADC82675}"/>
              </a:ext>
            </a:extLst>
          </p:cNvPr>
          <p:cNvSpPr>
            <a:spLocks noGrp="1"/>
          </p:cNvSpPr>
          <p:nvPr>
            <p:ph type="body" sz="quarter" idx="13"/>
          </p:nvPr>
        </p:nvSpPr>
        <p:spPr/>
        <p:txBody>
          <a:bodyPr vert="horz" lIns="99569" tIns="49785" rIns="99569" bIns="49785" rtlCol="0" anchor="t">
            <a:normAutofit/>
          </a:bodyPr>
          <a:lstStyle/>
          <a:p>
            <a:pPr>
              <a:lnSpc>
                <a:spcPct val="150000"/>
              </a:lnSpc>
            </a:pPr>
            <a:r>
              <a:rPr lang="zh-CN" altLang="en-US" dirty="0">
                <a:solidFill>
                  <a:srgbClr val="000000"/>
                </a:solidFill>
                <a:ea typeface="Noto Sans"/>
              </a:rPr>
              <a:t>酷方</a:t>
            </a:r>
            <a:r>
              <a:rPr lang="en-US" altLang="zh-CN" dirty="0">
                <a:solidFill>
                  <a:srgbClr val="000000"/>
                </a:solidFill>
                <a:ea typeface="Noto Sans" panose="020B0502040504020204" pitchFamily="34" charset="0"/>
              </a:rPr>
              <a:t>500</a:t>
            </a:r>
            <a:r>
              <a:rPr lang="zh-CN" altLang="en-US" dirty="0">
                <a:solidFill>
                  <a:srgbClr val="000000"/>
                </a:solidFill>
                <a:ea typeface="Noto Sans"/>
              </a:rPr>
              <a:t>内置垂直显卡支架可以轻松垂直安装显卡，你还可以通过调节显卡到侧板的距离还获得更好的散热效能。</a:t>
            </a:r>
            <a:endParaRPr lang="en-US" altLang="zh-CN" dirty="0">
              <a:solidFill>
                <a:srgbClr val="000000"/>
              </a:solidFill>
              <a:ea typeface="Noto Sans" panose="020B0502040504020204" pitchFamily="34" charset="0"/>
            </a:endParaRPr>
          </a:p>
          <a:p>
            <a:pPr>
              <a:lnSpc>
                <a:spcPct val="150000"/>
              </a:lnSpc>
            </a:pPr>
            <a:endParaRPr lang="zh-CN" altLang="en-US" dirty="0"/>
          </a:p>
        </p:txBody>
      </p:sp>
      <p:sp>
        <p:nvSpPr>
          <p:cNvPr id="6" name="文本占位符 5">
            <a:extLst>
              <a:ext uri="{FF2B5EF4-FFF2-40B4-BE49-F238E27FC236}">
                <a16:creationId xmlns:a16="http://schemas.microsoft.com/office/drawing/2014/main" id="{A2C79BBD-9DAB-8B64-3712-309ADA52D2F7}"/>
              </a:ext>
            </a:extLst>
          </p:cNvPr>
          <p:cNvSpPr>
            <a:spLocks noGrp="1"/>
          </p:cNvSpPr>
          <p:nvPr>
            <p:ph type="body" sz="quarter" idx="14"/>
          </p:nvPr>
        </p:nvSpPr>
        <p:spPr>
          <a:xfrm>
            <a:off x="684287" y="5576965"/>
            <a:ext cx="2304256" cy="239319"/>
          </a:xfrm>
        </p:spPr>
        <p:txBody>
          <a:bodyPr vert="horz" lIns="99569" tIns="49785" rIns="99569" bIns="49785" rtlCol="0" anchor="t">
            <a:noAutofit/>
          </a:bodyPr>
          <a:lstStyle/>
          <a:p>
            <a:r>
              <a:rPr lang="zh-CN" altLang="en-US" b="1" dirty="0">
                <a:latin typeface="微软雅黑" panose="020B0503020204020204" pitchFamily="34" charset="-122"/>
                <a:ea typeface="微软雅黑" panose="020B0503020204020204" pitchFamily="34" charset="-122"/>
              </a:rPr>
              <a:t>全模组化设计</a:t>
            </a:r>
          </a:p>
        </p:txBody>
      </p:sp>
      <p:sp>
        <p:nvSpPr>
          <p:cNvPr id="7" name="文本占位符 6">
            <a:extLst>
              <a:ext uri="{FF2B5EF4-FFF2-40B4-BE49-F238E27FC236}">
                <a16:creationId xmlns:a16="http://schemas.microsoft.com/office/drawing/2014/main" id="{CFCBD0CD-8314-F1BF-5AA2-9CBCD846ADD9}"/>
              </a:ext>
            </a:extLst>
          </p:cNvPr>
          <p:cNvSpPr>
            <a:spLocks noGrp="1"/>
          </p:cNvSpPr>
          <p:nvPr>
            <p:ph type="body" sz="quarter" idx="15"/>
          </p:nvPr>
        </p:nvSpPr>
        <p:spPr>
          <a:xfrm>
            <a:off x="678687" y="5771492"/>
            <a:ext cx="2304256" cy="1212610"/>
          </a:xfrm>
        </p:spPr>
        <p:txBody>
          <a:bodyPr vert="horz" lIns="99569" tIns="49785" rIns="99569" bIns="49785" rtlCol="0" anchor="t">
            <a:noAutofit/>
          </a:bodyPr>
          <a:lstStyle/>
          <a:p>
            <a:pPr>
              <a:lnSpc>
                <a:spcPct val="150000"/>
              </a:lnSpc>
            </a:pPr>
            <a:r>
              <a:rPr lang="zh-CN" altLang="en-US" sz="900" dirty="0">
                <a:solidFill>
                  <a:srgbClr val="000000"/>
                </a:solidFill>
                <a:ea typeface="Noto Sans"/>
              </a:rPr>
              <a:t>酷方</a:t>
            </a:r>
            <a:r>
              <a:rPr lang="en-US" altLang="zh-CN" sz="900" dirty="0">
                <a:solidFill>
                  <a:srgbClr val="000000"/>
                </a:solidFill>
                <a:ea typeface="Noto Sans" panose="020B0502040504020204" pitchFamily="34" charset="0"/>
              </a:rPr>
              <a:t>500 </a:t>
            </a:r>
            <a:r>
              <a:rPr lang="zh-CN" altLang="en-US" sz="900" dirty="0">
                <a:solidFill>
                  <a:srgbClr val="000000"/>
                </a:solidFill>
                <a:ea typeface="Noto Sans"/>
              </a:rPr>
              <a:t>整台机箱都基于“模组化”概念设计，最大化可定制性。所有的外部面板均可被更换，提手也可被安装在任意位置。无论是</a:t>
            </a:r>
            <a:r>
              <a:rPr lang="en-US" altLang="zh-CN" sz="900" dirty="0">
                <a:solidFill>
                  <a:srgbClr val="000000"/>
                </a:solidFill>
                <a:ea typeface="Noto Sans" panose="020B0502040504020204" pitchFamily="34" charset="0"/>
              </a:rPr>
              <a:t>180°</a:t>
            </a:r>
            <a:r>
              <a:rPr lang="zh-CN" altLang="en-US" sz="900" dirty="0">
                <a:solidFill>
                  <a:srgbClr val="000000"/>
                </a:solidFill>
                <a:ea typeface="Noto Sans"/>
              </a:rPr>
              <a:t>镜像翻转配置，抑或是一个开放式测试平台，酷方</a:t>
            </a:r>
            <a:r>
              <a:rPr lang="en-US" altLang="zh-CN" sz="900" dirty="0">
                <a:solidFill>
                  <a:srgbClr val="000000"/>
                </a:solidFill>
                <a:ea typeface="Noto Sans"/>
              </a:rPr>
              <a:t>500</a:t>
            </a:r>
            <a:r>
              <a:rPr lang="zh-CN" altLang="en-US" sz="900" dirty="0">
                <a:solidFill>
                  <a:srgbClr val="000000"/>
                </a:solidFill>
                <a:ea typeface="Noto Sans"/>
              </a:rPr>
              <a:t>均可为您实现。</a:t>
            </a:r>
            <a:endParaRPr lang="en-US" altLang="zh-CN" sz="900" b="0" i="0" dirty="0">
              <a:solidFill>
                <a:srgbClr val="000000"/>
              </a:solidFill>
              <a:effectLst/>
              <a:ea typeface="Noto Sans" panose="020B0502040504020204" pitchFamily="34" charset="0"/>
            </a:endParaRPr>
          </a:p>
          <a:p>
            <a:pPr>
              <a:lnSpc>
                <a:spcPct val="150000"/>
              </a:lnSpc>
            </a:pPr>
            <a:endParaRPr lang="zh-CN" altLang="en-US" sz="900" dirty="0"/>
          </a:p>
        </p:txBody>
      </p:sp>
      <p:sp>
        <p:nvSpPr>
          <p:cNvPr id="8" name="文本占位符 7">
            <a:extLst>
              <a:ext uri="{FF2B5EF4-FFF2-40B4-BE49-F238E27FC236}">
                <a16:creationId xmlns:a16="http://schemas.microsoft.com/office/drawing/2014/main" id="{C972D814-1E9F-2E7C-ED81-E8740CFD9147}"/>
              </a:ext>
            </a:extLst>
          </p:cNvPr>
          <p:cNvSpPr>
            <a:spLocks noGrp="1"/>
          </p:cNvSpPr>
          <p:nvPr>
            <p:ph type="body" sz="quarter" idx="16"/>
          </p:nvPr>
        </p:nvSpPr>
        <p:spPr>
          <a:xfrm>
            <a:off x="4356694" y="5683350"/>
            <a:ext cx="2520281" cy="269151"/>
          </a:xfrm>
        </p:spPr>
        <p:txBody>
          <a:bodyPr>
            <a:normAutofit/>
          </a:bodyPr>
          <a:lstStyle/>
          <a:p>
            <a:r>
              <a:rPr lang="zh-CN" altLang="en-US" b="1" dirty="0">
                <a:latin typeface="微软雅黑" panose="020B0503020204020204" pitchFamily="34" charset="-122"/>
                <a:ea typeface="微软雅黑" panose="020B0503020204020204" pitchFamily="34" charset="-122"/>
              </a:rPr>
              <a:t>最“紧凑”的</a:t>
            </a:r>
            <a:r>
              <a:rPr lang="en-US" altLang="zh-CN" b="1" dirty="0">
                <a:latin typeface="微软雅黑" panose="020B0503020204020204" pitchFamily="34" charset="-122"/>
                <a:ea typeface="微软雅黑" panose="020B0503020204020204" pitchFamily="34" charset="-122"/>
              </a:rPr>
              <a:t>ATX</a:t>
            </a:r>
            <a:r>
              <a:rPr lang="zh-CN" altLang="en-US" b="1" dirty="0">
                <a:latin typeface="微软雅黑" panose="020B0503020204020204" pitchFamily="34" charset="-122"/>
                <a:ea typeface="微软雅黑" panose="020B0503020204020204" pitchFamily="34" charset="-122"/>
              </a:rPr>
              <a:t>机箱</a:t>
            </a:r>
          </a:p>
        </p:txBody>
      </p:sp>
      <p:sp>
        <p:nvSpPr>
          <p:cNvPr id="9" name="文本占位符 8">
            <a:extLst>
              <a:ext uri="{FF2B5EF4-FFF2-40B4-BE49-F238E27FC236}">
                <a16:creationId xmlns:a16="http://schemas.microsoft.com/office/drawing/2014/main" id="{004E86AD-DFAB-E2F5-A3C1-FDA2FF954F2D}"/>
              </a:ext>
            </a:extLst>
          </p:cNvPr>
          <p:cNvSpPr>
            <a:spLocks noGrp="1"/>
          </p:cNvSpPr>
          <p:nvPr>
            <p:ph type="body" sz="quarter" idx="17"/>
          </p:nvPr>
        </p:nvSpPr>
        <p:spPr>
          <a:xfrm>
            <a:off x="4356695" y="5951905"/>
            <a:ext cx="2304256" cy="1092373"/>
          </a:xfrm>
        </p:spPr>
        <p:txBody>
          <a:bodyPr vert="horz" lIns="99569" tIns="49785" rIns="99569" bIns="49785" rtlCol="0" anchor="t">
            <a:normAutofit/>
          </a:bodyPr>
          <a:lstStyle/>
          <a:p>
            <a:pPr>
              <a:lnSpc>
                <a:spcPct val="150000"/>
              </a:lnSpc>
            </a:pPr>
            <a:r>
              <a:rPr lang="zh-CN" altLang="en-US" dirty="0">
                <a:solidFill>
                  <a:srgbClr val="000000"/>
                </a:solidFill>
                <a:ea typeface="Noto Sans"/>
              </a:rPr>
              <a:t>作为一台体积仅</a:t>
            </a:r>
            <a:r>
              <a:rPr lang="en-US" altLang="zh-CN" dirty="0">
                <a:solidFill>
                  <a:srgbClr val="000000"/>
                </a:solidFill>
                <a:ea typeface="Noto Sans" panose="020B0502040504020204" pitchFamily="34" charset="0"/>
              </a:rPr>
              <a:t>33L</a:t>
            </a:r>
            <a:r>
              <a:rPr lang="zh-CN" altLang="en-US" dirty="0">
                <a:solidFill>
                  <a:srgbClr val="000000"/>
                </a:solidFill>
                <a:ea typeface="Noto Sans"/>
              </a:rPr>
              <a:t>的紧凑型机箱，酷方</a:t>
            </a:r>
            <a:r>
              <a:rPr lang="en-US" altLang="zh-CN" dirty="0">
                <a:solidFill>
                  <a:srgbClr val="000000"/>
                </a:solidFill>
                <a:ea typeface="Noto Sans" panose="020B0502040504020204" pitchFamily="34" charset="0"/>
              </a:rPr>
              <a:t>500 </a:t>
            </a:r>
            <a:r>
              <a:rPr lang="zh-CN" altLang="en-US" dirty="0">
                <a:solidFill>
                  <a:srgbClr val="000000"/>
                </a:solidFill>
                <a:ea typeface="Noto Sans"/>
              </a:rPr>
              <a:t>拥有与常规</a:t>
            </a:r>
            <a:r>
              <a:rPr lang="en-US" altLang="zh-CN" dirty="0">
                <a:solidFill>
                  <a:srgbClr val="000000"/>
                </a:solidFill>
                <a:ea typeface="Noto Sans" panose="020B0502040504020204" pitchFamily="34" charset="0"/>
              </a:rPr>
              <a:t>ATX</a:t>
            </a:r>
            <a:r>
              <a:rPr lang="zh-CN" altLang="en-US" dirty="0">
                <a:solidFill>
                  <a:srgbClr val="000000"/>
                </a:solidFill>
                <a:ea typeface="Noto Sans"/>
              </a:rPr>
              <a:t>机箱相同的规格与配置。</a:t>
            </a:r>
            <a:endParaRPr lang="zh-CN" altLang="en-US" dirty="0"/>
          </a:p>
        </p:txBody>
      </p:sp>
      <p:sp>
        <p:nvSpPr>
          <p:cNvPr id="10" name="文本占位符 9">
            <a:extLst>
              <a:ext uri="{FF2B5EF4-FFF2-40B4-BE49-F238E27FC236}">
                <a16:creationId xmlns:a16="http://schemas.microsoft.com/office/drawing/2014/main" id="{B7AAE3E3-F969-0130-0920-1CB57A785693}"/>
              </a:ext>
            </a:extLst>
          </p:cNvPr>
          <p:cNvSpPr>
            <a:spLocks noGrp="1"/>
          </p:cNvSpPr>
          <p:nvPr>
            <p:ph type="body" sz="quarter" idx="18"/>
          </p:nvPr>
        </p:nvSpPr>
        <p:spPr>
          <a:xfrm>
            <a:off x="687278" y="8735598"/>
            <a:ext cx="2304256" cy="239319"/>
          </a:xfrm>
        </p:spPr>
        <p:txBody>
          <a:bodyPr>
            <a:noAutofit/>
          </a:bodyPr>
          <a:lstStyle/>
          <a:p>
            <a:r>
              <a:rPr lang="zh-CN" altLang="en-US" b="1" dirty="0">
                <a:latin typeface="微软雅黑" panose="020B0503020204020204" pitchFamily="34" charset="-122"/>
                <a:ea typeface="微软雅黑" panose="020B0503020204020204" pitchFamily="34" charset="-122"/>
              </a:rPr>
              <a:t>高兼容性</a:t>
            </a:r>
          </a:p>
        </p:txBody>
      </p:sp>
      <p:sp>
        <p:nvSpPr>
          <p:cNvPr id="11" name="文本占位符 10">
            <a:extLst>
              <a:ext uri="{FF2B5EF4-FFF2-40B4-BE49-F238E27FC236}">
                <a16:creationId xmlns:a16="http://schemas.microsoft.com/office/drawing/2014/main" id="{7B678EE6-0899-CF0E-0DFD-79DA700F930B}"/>
              </a:ext>
            </a:extLst>
          </p:cNvPr>
          <p:cNvSpPr>
            <a:spLocks noGrp="1"/>
          </p:cNvSpPr>
          <p:nvPr>
            <p:ph type="body" sz="quarter" idx="19"/>
          </p:nvPr>
        </p:nvSpPr>
        <p:spPr>
          <a:xfrm>
            <a:off x="687278" y="8928311"/>
            <a:ext cx="2304256" cy="1092373"/>
          </a:xfrm>
        </p:spPr>
        <p:txBody>
          <a:bodyPr vert="horz" lIns="99569" tIns="49785" rIns="99569" bIns="49785" rtlCol="0" anchor="t">
            <a:normAutofit/>
          </a:bodyPr>
          <a:lstStyle/>
          <a:p>
            <a:pPr>
              <a:lnSpc>
                <a:spcPct val="150000"/>
              </a:lnSpc>
            </a:pPr>
            <a:r>
              <a:rPr lang="zh-CN" altLang="en-US" b="0" i="0" dirty="0">
                <a:solidFill>
                  <a:srgbClr val="000000"/>
                </a:solidFill>
                <a:effectLst/>
                <a:ea typeface="Noto Sans"/>
              </a:rPr>
              <a:t>尽管酷方</a:t>
            </a:r>
            <a:r>
              <a:rPr lang="en-US" altLang="zh-CN" b="0" i="0" dirty="0">
                <a:solidFill>
                  <a:srgbClr val="000000"/>
                </a:solidFill>
                <a:effectLst/>
                <a:ea typeface="Noto Sans" panose="020B0502040504020204" pitchFamily="34" charset="0"/>
              </a:rPr>
              <a:t>500</a:t>
            </a:r>
            <a:r>
              <a:rPr lang="zh-CN" altLang="en-US" b="0" i="0" dirty="0">
                <a:solidFill>
                  <a:srgbClr val="000000"/>
                </a:solidFill>
                <a:effectLst/>
                <a:ea typeface="Noto Sans"/>
              </a:rPr>
              <a:t>体积很小，它依旧可以容纳</a:t>
            </a:r>
            <a:r>
              <a:rPr lang="en-US" altLang="zh-CN" b="0" i="0" dirty="0">
                <a:solidFill>
                  <a:srgbClr val="000000"/>
                </a:solidFill>
                <a:effectLst/>
                <a:ea typeface="Noto Sans" panose="020B0502040504020204" pitchFamily="34" charset="0"/>
              </a:rPr>
              <a:t>EATX</a:t>
            </a:r>
            <a:r>
              <a:rPr lang="zh-CN" altLang="en-US" b="0" i="0" dirty="0">
                <a:solidFill>
                  <a:srgbClr val="000000"/>
                </a:solidFill>
                <a:effectLst/>
                <a:ea typeface="Noto Sans"/>
              </a:rPr>
              <a:t>主板，</a:t>
            </a:r>
            <a:r>
              <a:rPr lang="en-US" altLang="zh-CN" b="0" i="0" dirty="0">
                <a:solidFill>
                  <a:srgbClr val="000000"/>
                </a:solidFill>
                <a:effectLst/>
                <a:ea typeface="Noto Sans" panose="020B0502040504020204" pitchFamily="34" charset="0"/>
              </a:rPr>
              <a:t>2</a:t>
            </a:r>
            <a:r>
              <a:rPr lang="zh-CN" altLang="en-US" b="0" i="0" dirty="0">
                <a:solidFill>
                  <a:srgbClr val="000000"/>
                </a:solidFill>
                <a:effectLst/>
                <a:ea typeface="Noto Sans"/>
              </a:rPr>
              <a:t>个</a:t>
            </a:r>
            <a:r>
              <a:rPr lang="en-US" altLang="zh-CN" b="0" i="0" dirty="0">
                <a:solidFill>
                  <a:srgbClr val="000000"/>
                </a:solidFill>
                <a:effectLst/>
                <a:ea typeface="Noto Sans" panose="020B0502040504020204" pitchFamily="34" charset="0"/>
              </a:rPr>
              <a:t>280</a:t>
            </a:r>
            <a:r>
              <a:rPr lang="zh-CN" altLang="en-US" b="0" i="0" dirty="0">
                <a:solidFill>
                  <a:srgbClr val="000000"/>
                </a:solidFill>
                <a:effectLst/>
                <a:ea typeface="Noto Sans"/>
              </a:rPr>
              <a:t>水冷排安装位以及</a:t>
            </a:r>
            <a:r>
              <a:rPr lang="en-US" altLang="zh-CN" b="0" i="0" dirty="0">
                <a:solidFill>
                  <a:srgbClr val="000000"/>
                </a:solidFill>
                <a:effectLst/>
                <a:ea typeface="Noto Sans" panose="020B0502040504020204" pitchFamily="34" charset="0"/>
              </a:rPr>
              <a:t>8</a:t>
            </a:r>
            <a:r>
              <a:rPr lang="zh-CN" altLang="en-US" dirty="0">
                <a:solidFill>
                  <a:srgbClr val="000000"/>
                </a:solidFill>
                <a:ea typeface="Noto Sans"/>
              </a:rPr>
              <a:t>个</a:t>
            </a:r>
            <a:r>
              <a:rPr lang="en-US" altLang="zh-CN" dirty="0">
                <a:solidFill>
                  <a:srgbClr val="000000"/>
                </a:solidFill>
                <a:ea typeface="Noto Sans" panose="020B0502040504020204" pitchFamily="34" charset="0"/>
              </a:rPr>
              <a:t>120mm</a:t>
            </a:r>
            <a:r>
              <a:rPr lang="zh-CN" altLang="en-US" dirty="0">
                <a:solidFill>
                  <a:srgbClr val="000000"/>
                </a:solidFill>
                <a:ea typeface="Noto Sans"/>
              </a:rPr>
              <a:t>风扇，安装最新的显卡也不在话下。</a:t>
            </a:r>
            <a:endParaRPr lang="en-US" altLang="zh-CN" b="0" i="0" dirty="0">
              <a:solidFill>
                <a:srgbClr val="000000"/>
              </a:solidFill>
              <a:effectLst/>
              <a:ea typeface="Noto Sans" panose="020B0502040504020204" pitchFamily="34" charset="0"/>
            </a:endParaRPr>
          </a:p>
          <a:p>
            <a:pPr>
              <a:lnSpc>
                <a:spcPct val="150000"/>
              </a:lnSpc>
            </a:pPr>
            <a:endParaRPr lang="zh-CN" altLang="en-US" dirty="0"/>
          </a:p>
          <a:p>
            <a:pPr>
              <a:lnSpc>
                <a:spcPct val="150000"/>
              </a:lnSpc>
            </a:pPr>
            <a:endParaRPr lang="zh-CN" altLang="en-US" dirty="0"/>
          </a:p>
        </p:txBody>
      </p:sp>
      <p:sp>
        <p:nvSpPr>
          <p:cNvPr id="12" name="文本占位符 11">
            <a:extLst>
              <a:ext uri="{FF2B5EF4-FFF2-40B4-BE49-F238E27FC236}">
                <a16:creationId xmlns:a16="http://schemas.microsoft.com/office/drawing/2014/main" id="{DDF1A16D-7661-9AB1-72C1-78924763893F}"/>
              </a:ext>
            </a:extLst>
          </p:cNvPr>
          <p:cNvSpPr>
            <a:spLocks noGrp="1"/>
          </p:cNvSpPr>
          <p:nvPr>
            <p:ph type="body" sz="quarter" idx="20"/>
          </p:nvPr>
        </p:nvSpPr>
        <p:spPr>
          <a:xfrm>
            <a:off x="4356695" y="8730917"/>
            <a:ext cx="2304256" cy="239319"/>
          </a:xfrm>
        </p:spPr>
        <p:txBody>
          <a:bodyPr>
            <a:noAutofit/>
          </a:bodyPr>
          <a:lstStyle/>
          <a:p>
            <a:r>
              <a:rPr lang="zh-CN" altLang="en-US" b="1" dirty="0">
                <a:latin typeface="微软雅黑" panose="020B0503020204020204" pitchFamily="34" charset="-122"/>
                <a:ea typeface="微软雅黑" panose="020B0503020204020204" pitchFamily="34" charset="-122"/>
              </a:rPr>
              <a:t>客制化与个性化</a:t>
            </a:r>
          </a:p>
        </p:txBody>
      </p:sp>
      <p:sp>
        <p:nvSpPr>
          <p:cNvPr id="13" name="文本占位符 12">
            <a:extLst>
              <a:ext uri="{FF2B5EF4-FFF2-40B4-BE49-F238E27FC236}">
                <a16:creationId xmlns:a16="http://schemas.microsoft.com/office/drawing/2014/main" id="{973182FA-9540-ABA3-BB13-13956387E7B0}"/>
              </a:ext>
            </a:extLst>
          </p:cNvPr>
          <p:cNvSpPr>
            <a:spLocks noGrp="1"/>
          </p:cNvSpPr>
          <p:nvPr>
            <p:ph type="body" sz="quarter" idx="21"/>
          </p:nvPr>
        </p:nvSpPr>
        <p:spPr>
          <a:xfrm>
            <a:off x="4359686" y="8928310"/>
            <a:ext cx="2304256" cy="1092373"/>
          </a:xfrm>
        </p:spPr>
        <p:txBody>
          <a:bodyPr vert="horz" lIns="99569" tIns="49785" rIns="99569" bIns="49785" rtlCol="0" anchor="t">
            <a:noAutofit/>
          </a:bodyPr>
          <a:lstStyle/>
          <a:p>
            <a:pPr>
              <a:lnSpc>
                <a:spcPct val="150000"/>
              </a:lnSpc>
            </a:pPr>
            <a:r>
              <a:rPr lang="en-US" altLang="zh-CN" dirty="0">
                <a:solidFill>
                  <a:srgbClr val="000000"/>
                </a:solidFill>
                <a:ea typeface="Noto Sans" panose="020B0502040504020204" pitchFamily="34" charset="0"/>
              </a:rPr>
              <a:t>GEM mini</a:t>
            </a:r>
            <a:r>
              <a:rPr lang="zh-CN" altLang="en-US" dirty="0">
                <a:solidFill>
                  <a:srgbClr val="000000"/>
                </a:solidFill>
                <a:ea typeface="Noto Sans"/>
              </a:rPr>
              <a:t>理线工具与配件挂钩让你能够轻松按自己喜好客制化酷方 </a:t>
            </a:r>
            <a:r>
              <a:rPr lang="en-US" altLang="zh-CN" dirty="0">
                <a:solidFill>
                  <a:srgbClr val="000000"/>
                </a:solidFill>
                <a:ea typeface="Noto Sans" panose="020B0502040504020204" pitchFamily="34" charset="0"/>
              </a:rPr>
              <a:t>500</a:t>
            </a:r>
            <a:r>
              <a:rPr lang="zh-CN" altLang="en-US" dirty="0">
                <a:solidFill>
                  <a:srgbClr val="000000"/>
                </a:solidFill>
                <a:ea typeface="Noto Sans"/>
              </a:rPr>
              <a:t>。不止如此，通过</a:t>
            </a:r>
            <a:r>
              <a:rPr lang="en-US" altLang="zh-CN" dirty="0">
                <a:solidFill>
                  <a:srgbClr val="000000"/>
                </a:solidFill>
                <a:ea typeface="Noto Sans" panose="020B0502040504020204" pitchFamily="34" charset="0"/>
              </a:rPr>
              <a:t>3D</a:t>
            </a:r>
            <a:r>
              <a:rPr lang="zh-CN" altLang="en-US" dirty="0">
                <a:solidFill>
                  <a:srgbClr val="000000"/>
                </a:solidFill>
                <a:ea typeface="Noto Sans"/>
              </a:rPr>
              <a:t>打印和我们的玩家社区的设计，让酷方</a:t>
            </a:r>
            <a:r>
              <a:rPr lang="en-US" altLang="zh-CN" dirty="0">
                <a:solidFill>
                  <a:srgbClr val="000000"/>
                </a:solidFill>
                <a:ea typeface="Noto Sans" panose="020B0502040504020204" pitchFamily="34" charset="0"/>
              </a:rPr>
              <a:t>500</a:t>
            </a:r>
            <a:r>
              <a:rPr lang="zh-CN" altLang="en-US" dirty="0">
                <a:solidFill>
                  <a:srgbClr val="000000"/>
                </a:solidFill>
                <a:ea typeface="Noto Sans"/>
              </a:rPr>
              <a:t>释放您的创造力！</a:t>
            </a:r>
            <a:endParaRPr lang="zh-CN" altLang="en-US" dirty="0"/>
          </a:p>
        </p:txBody>
      </p:sp>
      <p:pic>
        <p:nvPicPr>
          <p:cNvPr id="18" name="Picture 17" descr="A picture containing electronics&#10;&#10;Description automatically generated">
            <a:extLst>
              <a:ext uri="{FF2B5EF4-FFF2-40B4-BE49-F238E27FC236}">
                <a16:creationId xmlns:a16="http://schemas.microsoft.com/office/drawing/2014/main" id="{4069E2FC-1893-F5F3-0220-12C9AC84D0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236"/>
          <a:stretch/>
        </p:blipFill>
        <p:spPr>
          <a:xfrm>
            <a:off x="634194" y="552534"/>
            <a:ext cx="2662338" cy="1890550"/>
          </a:xfrm>
          <a:prstGeom prst="rect">
            <a:avLst/>
          </a:prstGeom>
        </p:spPr>
      </p:pic>
      <p:pic>
        <p:nvPicPr>
          <p:cNvPr id="20" name="Picture 19">
            <a:extLst>
              <a:ext uri="{FF2B5EF4-FFF2-40B4-BE49-F238E27FC236}">
                <a16:creationId xmlns:a16="http://schemas.microsoft.com/office/drawing/2014/main" id="{6B612266-7B15-E421-28CC-D98CFF47FD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589" y="7146900"/>
            <a:ext cx="1485165" cy="1485165"/>
          </a:xfrm>
          <a:prstGeom prst="rect">
            <a:avLst/>
          </a:prstGeom>
        </p:spPr>
      </p:pic>
      <p:pic>
        <p:nvPicPr>
          <p:cNvPr id="22" name="Picture 21">
            <a:extLst>
              <a:ext uri="{FF2B5EF4-FFF2-40B4-BE49-F238E27FC236}">
                <a16:creationId xmlns:a16="http://schemas.microsoft.com/office/drawing/2014/main" id="{A0FD42D8-8875-60EC-51E2-872E5C5306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847" y="7146901"/>
            <a:ext cx="1485165" cy="1485165"/>
          </a:xfrm>
          <a:prstGeom prst="rect">
            <a:avLst/>
          </a:prstGeom>
        </p:spPr>
      </p:pic>
      <p:sp>
        <p:nvSpPr>
          <p:cNvPr id="26" name="文本占位符 6">
            <a:extLst>
              <a:ext uri="{FF2B5EF4-FFF2-40B4-BE49-F238E27FC236}">
                <a16:creationId xmlns:a16="http://schemas.microsoft.com/office/drawing/2014/main" id="{A32769B3-48DC-7813-EFB6-1DFA6EE0CEF4}"/>
              </a:ext>
            </a:extLst>
          </p:cNvPr>
          <p:cNvSpPr txBox="1">
            <a:spLocks/>
          </p:cNvSpPr>
          <p:nvPr/>
        </p:nvSpPr>
        <p:spPr>
          <a:xfrm>
            <a:off x="2233339" y="7105892"/>
            <a:ext cx="928972" cy="384657"/>
          </a:xfrm>
          <a:prstGeom prst="rect">
            <a:avLst/>
          </a:prstGeom>
        </p:spPr>
        <p:txBody>
          <a:bodyPr vert="horz" lIns="99569" tIns="49785" rIns="99569" bIns="49785" rtlCol="0">
            <a:normAutofit fontScale="92500" lnSpcReduction="10000"/>
          </a:bodyPr>
          <a:lstStyle>
            <a:lvl1pPr marL="0" indent="0" algn="l" defTabSz="995690" rtl="0" eaLnBrk="1" latinLnBrk="0" hangingPunct="1">
              <a:spcBef>
                <a:spcPct val="20000"/>
              </a:spcBef>
              <a:buFont typeface="Arial" panose="020B0604020202020204" pitchFamily="34" charset="0"/>
              <a:buNone/>
              <a:defRPr sz="1000" kern="1200">
                <a:solidFill>
                  <a:schemeClr val="tx1"/>
                </a:solidFill>
                <a:latin typeface="Noto Sans" panose="020B0502040504020204" pitchFamily="34" charset="0"/>
                <a:ea typeface="+mn-ea"/>
                <a:cs typeface="Noto Sans" panose="020B0502040504020204" pitchFamily="34" charset="0"/>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altLang="zh-CN" b="1" dirty="0">
                <a:solidFill>
                  <a:srgbClr val="000000"/>
                </a:solidFill>
                <a:ea typeface="Noto Sans" panose="020B0502040504020204" pitchFamily="34" charset="0"/>
              </a:rPr>
              <a:t>280mm</a:t>
            </a:r>
          </a:p>
          <a:p>
            <a:r>
              <a:rPr lang="en-US" altLang="zh-CN" b="1" dirty="0">
                <a:solidFill>
                  <a:srgbClr val="000000"/>
                </a:solidFill>
                <a:ea typeface="Noto Sans" panose="020B0502040504020204" pitchFamily="34" charset="0"/>
              </a:rPr>
              <a:t>Radiators</a:t>
            </a:r>
            <a:endParaRPr lang="zh-CN" altLang="en-US" dirty="0"/>
          </a:p>
        </p:txBody>
      </p:sp>
      <p:sp>
        <p:nvSpPr>
          <p:cNvPr id="27" name="文本占位符 6">
            <a:extLst>
              <a:ext uri="{FF2B5EF4-FFF2-40B4-BE49-F238E27FC236}">
                <a16:creationId xmlns:a16="http://schemas.microsoft.com/office/drawing/2014/main" id="{8F3BD933-853D-72F8-EE46-406491B71117}"/>
              </a:ext>
            </a:extLst>
          </p:cNvPr>
          <p:cNvSpPr txBox="1">
            <a:spLocks/>
          </p:cNvSpPr>
          <p:nvPr/>
        </p:nvSpPr>
        <p:spPr>
          <a:xfrm>
            <a:off x="2233339" y="7763299"/>
            <a:ext cx="928972" cy="536992"/>
          </a:xfrm>
          <a:prstGeom prst="rect">
            <a:avLst/>
          </a:prstGeom>
        </p:spPr>
        <p:txBody>
          <a:bodyPr vert="horz" lIns="99569" tIns="49785" rIns="99569" bIns="49785" rtlCol="0">
            <a:normAutofit fontScale="92500" lnSpcReduction="10000"/>
          </a:bodyPr>
          <a:lstStyle>
            <a:lvl1pPr marL="0" indent="0" algn="l" defTabSz="995690" rtl="0" eaLnBrk="1" latinLnBrk="0" hangingPunct="1">
              <a:spcBef>
                <a:spcPct val="20000"/>
              </a:spcBef>
              <a:buFont typeface="Arial" panose="020B0604020202020204" pitchFamily="34" charset="0"/>
              <a:buNone/>
              <a:defRPr sz="1000" kern="1200">
                <a:solidFill>
                  <a:schemeClr val="tx1"/>
                </a:solidFill>
                <a:latin typeface="Noto Sans" panose="020B0502040504020204" pitchFamily="34" charset="0"/>
                <a:ea typeface="+mn-ea"/>
                <a:cs typeface="Noto Sans" panose="020B0502040504020204" pitchFamily="34" charset="0"/>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altLang="zh-CN" b="1" dirty="0">
                <a:solidFill>
                  <a:srgbClr val="000000"/>
                </a:solidFill>
                <a:ea typeface="Noto Sans" panose="020B0502040504020204" pitchFamily="34" charset="0"/>
              </a:rPr>
              <a:t>E-ATX</a:t>
            </a:r>
          </a:p>
          <a:p>
            <a:r>
              <a:rPr lang="en-US" altLang="zh-CN" b="1" dirty="0">
                <a:solidFill>
                  <a:srgbClr val="000000"/>
                </a:solidFill>
                <a:ea typeface="Noto Sans" panose="020B0502040504020204" pitchFamily="34" charset="0"/>
              </a:rPr>
              <a:t>Up to 280mm </a:t>
            </a:r>
            <a:endParaRPr lang="zh-CN" altLang="en-US" dirty="0"/>
          </a:p>
        </p:txBody>
      </p:sp>
      <p:pic>
        <p:nvPicPr>
          <p:cNvPr id="14" name="图片 13" descr="电脑主机&#10;&#10;中度可信度描述已自动生成">
            <a:extLst>
              <a:ext uri="{FF2B5EF4-FFF2-40B4-BE49-F238E27FC236}">
                <a16:creationId xmlns:a16="http://schemas.microsoft.com/office/drawing/2014/main" id="{E1FAE059-69C0-E424-815E-65974B899B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5047" y="1064316"/>
            <a:ext cx="1563139" cy="1563139"/>
          </a:xfrm>
          <a:prstGeom prst="rect">
            <a:avLst/>
          </a:prstGeom>
        </p:spPr>
      </p:pic>
    </p:spTree>
    <p:extLst>
      <p:ext uri="{BB962C8B-B14F-4D97-AF65-F5344CB8AC3E}">
        <p14:creationId xmlns:p14="http://schemas.microsoft.com/office/powerpoint/2010/main" val="134306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48583" y="3402484"/>
            <a:ext cx="936104" cy="400110"/>
          </a:xfrm>
          <a:prstGeom prst="rect">
            <a:avLst/>
          </a:prstGeom>
          <a:noFill/>
        </p:spPr>
        <p:txBody>
          <a:bodyPr wrap="square" rtlCol="0">
            <a:spAutoFit/>
          </a:bodyPr>
          <a:lstStyle/>
          <a:p>
            <a:endParaRPr lang="zh-TW" altLang="en-US" dirty="0"/>
          </a:p>
        </p:txBody>
      </p:sp>
      <p:graphicFrame>
        <p:nvGraphicFramePr>
          <p:cNvPr id="5" name="Table 8">
            <a:extLst>
              <a:ext uri="{FF2B5EF4-FFF2-40B4-BE49-F238E27FC236}">
                <a16:creationId xmlns:a16="http://schemas.microsoft.com/office/drawing/2014/main" id="{96066A9B-1E93-0B3C-E9A8-08EB6FC5DF51}"/>
              </a:ext>
            </a:extLst>
          </p:cNvPr>
          <p:cNvGraphicFramePr>
            <a:graphicFrameLocks noGrp="1"/>
          </p:cNvGraphicFramePr>
          <p:nvPr>
            <p:extLst>
              <p:ext uri="{D42A27DB-BD31-4B8C-83A1-F6EECF244321}">
                <p14:modId xmlns:p14="http://schemas.microsoft.com/office/powerpoint/2010/main" val="93486574"/>
              </p:ext>
            </p:extLst>
          </p:nvPr>
        </p:nvGraphicFramePr>
        <p:xfrm>
          <a:off x="400834" y="738188"/>
          <a:ext cx="6763142" cy="7416822"/>
        </p:xfrm>
        <a:graphic>
          <a:graphicData uri="http://schemas.openxmlformats.org/drawingml/2006/table">
            <a:tbl>
              <a:tblPr bandRow="1">
                <a:tableStyleId>{073A0DAA-6AF3-43AB-8588-CEC1D06C72B9}</a:tableStyleId>
              </a:tblPr>
              <a:tblGrid>
                <a:gridCol w="822160">
                  <a:extLst>
                    <a:ext uri="{9D8B030D-6E8A-4147-A177-3AD203B41FA5}">
                      <a16:colId xmlns:a16="http://schemas.microsoft.com/office/drawing/2014/main" val="20000"/>
                    </a:ext>
                  </a:extLst>
                </a:gridCol>
                <a:gridCol w="1063348">
                  <a:extLst>
                    <a:ext uri="{9D8B030D-6E8A-4147-A177-3AD203B41FA5}">
                      <a16:colId xmlns:a16="http://schemas.microsoft.com/office/drawing/2014/main" val="2570048246"/>
                    </a:ext>
                  </a:extLst>
                </a:gridCol>
                <a:gridCol w="1270577">
                  <a:extLst>
                    <a:ext uri="{9D8B030D-6E8A-4147-A177-3AD203B41FA5}">
                      <a16:colId xmlns:a16="http://schemas.microsoft.com/office/drawing/2014/main" val="385729717"/>
                    </a:ext>
                  </a:extLst>
                </a:gridCol>
                <a:gridCol w="122364">
                  <a:extLst>
                    <a:ext uri="{9D8B030D-6E8A-4147-A177-3AD203B41FA5}">
                      <a16:colId xmlns:a16="http://schemas.microsoft.com/office/drawing/2014/main" val="744905702"/>
                    </a:ext>
                  </a:extLst>
                </a:gridCol>
                <a:gridCol w="1068592">
                  <a:extLst>
                    <a:ext uri="{9D8B030D-6E8A-4147-A177-3AD203B41FA5}">
                      <a16:colId xmlns:a16="http://schemas.microsoft.com/office/drawing/2014/main" val="3570559499"/>
                    </a:ext>
                  </a:extLst>
                </a:gridCol>
                <a:gridCol w="122364">
                  <a:extLst>
                    <a:ext uri="{9D8B030D-6E8A-4147-A177-3AD203B41FA5}">
                      <a16:colId xmlns:a16="http://schemas.microsoft.com/office/drawing/2014/main" val="1437785287"/>
                    </a:ext>
                  </a:extLst>
                </a:gridCol>
                <a:gridCol w="1071716">
                  <a:extLst>
                    <a:ext uri="{9D8B030D-6E8A-4147-A177-3AD203B41FA5}">
                      <a16:colId xmlns:a16="http://schemas.microsoft.com/office/drawing/2014/main" val="1531482994"/>
                    </a:ext>
                  </a:extLst>
                </a:gridCol>
                <a:gridCol w="1222021">
                  <a:extLst>
                    <a:ext uri="{9D8B030D-6E8A-4147-A177-3AD203B41FA5}">
                      <a16:colId xmlns:a16="http://schemas.microsoft.com/office/drawing/2014/main" val="951460618"/>
                    </a:ext>
                  </a:extLst>
                </a:gridCol>
              </a:tblGrid>
              <a:tr h="353182">
                <a:tc gridSpan="2">
                  <a:txBody>
                    <a:bodyPr/>
                    <a:lstStyle/>
                    <a:p>
                      <a:pPr>
                        <a:lnSpc>
                          <a:spcPct val="100000"/>
                        </a:lnSpc>
                        <a:spcAft>
                          <a:spcPts val="0"/>
                        </a:spcAft>
                      </a:pPr>
                      <a:r>
                        <a:rPr lang="zh-CN" altLang="en-US" sz="800" b="1" kern="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产品名称</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2">
                  <a:txBody>
                    <a:bodyPr/>
                    <a:lstStyle/>
                    <a:p>
                      <a:pPr algn="ctr"/>
                      <a:r>
                        <a:rPr lang="zh-CN"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酷方</a:t>
                      </a:r>
                      <a:r>
                        <a:rPr lang="en-US" altLang="zh-CN"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rPr>
                        <a:t>500 </a:t>
                      </a:r>
                      <a:r>
                        <a:rPr lang="zh-CN"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黑</a:t>
                      </a:r>
                      <a:endParaRPr lang="zh-TW"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2">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酷方</a:t>
                      </a:r>
                      <a:r>
                        <a:rPr lang="en-US" altLang="zh-CN"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500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白</a:t>
                      </a:r>
                      <a:endPar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2">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酷方</a:t>
                      </a:r>
                      <a:r>
                        <a:rPr lang="en-US" altLang="zh-CN"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500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马卡龙</a:t>
                      </a:r>
                      <a:endPar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127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extLst>
                  <a:ext uri="{0D108BD9-81ED-4DB2-BD59-A6C34878D82A}">
                    <a16:rowId xmlns:a16="http://schemas.microsoft.com/office/drawing/2014/main" val="10000"/>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产品编号</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2">
                  <a:txBody>
                    <a:bodyPr/>
                    <a:lstStyle/>
                    <a:p>
                      <a:r>
                        <a:rPr lang="en-US" altLang="zh-TW"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rPr>
                        <a:t>Q500-KGNN-S00</a:t>
                      </a:r>
                      <a:endParaRPr lang="zh-TW"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2">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Q500-WGNN-S00</a:t>
                      </a:r>
                      <a:endParaRPr lang="zh-TW" altLang="en-US" sz="800" b="0" dirty="0">
                        <a:solidFill>
                          <a:schemeClr val="tx1"/>
                        </a:solidFill>
                        <a:latin typeface="Noto Sans" panose="020B0502040504020204"/>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2">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D</a:t>
                      </a:r>
                      <a:r>
                        <a:rPr lang="en-US" altLang="zh-TW" sz="800" kern="1200" dirty="0">
                          <a:solidFill>
                            <a:schemeClr val="dk1"/>
                          </a:solidFill>
                          <a:effectLst/>
                          <a:latin typeface="Noto Sans" panose="020B0502040504020204"/>
                          <a:ea typeface="+mn-ea"/>
                          <a:cs typeface="+mn-cs"/>
                        </a:rPr>
                        <a:t>GNN-S00</a:t>
                      </a:r>
                      <a:endParaRPr lang="zh-TW" altLang="en-US" sz="800" b="0" dirty="0">
                        <a:solidFill>
                          <a:schemeClr val="tx1"/>
                        </a:solidFill>
                        <a:latin typeface="Noto Sans" panose="020B0502040504020204"/>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extLst>
                  <a:ext uri="{0D108BD9-81ED-4DB2-BD59-A6C34878D82A}">
                    <a16:rowId xmlns:a16="http://schemas.microsoft.com/office/drawing/2014/main" val="10001"/>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外观颜色</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2">
                  <a:txBody>
                    <a:bodyPr/>
                    <a:lstStyle/>
                    <a:p>
                      <a:pPr algn="ctr"/>
                      <a:r>
                        <a:rPr lang="zh-CN"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黑色</a:t>
                      </a:r>
                      <a:endParaRPr lang="zh-TW"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2">
                  <a:txBody>
                    <a:bodyPr/>
                    <a:lstStyle/>
                    <a:p>
                      <a:pPr algn="ctr">
                        <a:lnSpc>
                          <a:spcPct val="100000"/>
                        </a:lnSpc>
                        <a:spcAft>
                          <a:spcPts val="0"/>
                        </a:spcAft>
                      </a:pP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白色</a:t>
                      </a:r>
                      <a:endPar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2">
                  <a:txBody>
                    <a:bodyPr/>
                    <a:lstStyle/>
                    <a:p>
                      <a:pPr algn="ctr">
                        <a:lnSpc>
                          <a:spcPct val="100000"/>
                        </a:lnSpc>
                        <a:spcAft>
                          <a:spcPts val="0"/>
                        </a:spcAft>
                      </a:pPr>
                      <a:r>
                        <a:rPr lang="zh-CN" altLang="en-US" sz="800" kern="12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薄荷色、粉色、奶油色</a:t>
                      </a:r>
                      <a:endParaRPr lang="zh-TW"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extLst>
                  <a:ext uri="{0D108BD9-81ED-4DB2-BD59-A6C34878D82A}">
                    <a16:rowId xmlns:a16="http://schemas.microsoft.com/office/drawing/2014/main" val="10002"/>
                  </a:ext>
                </a:extLst>
              </a:tr>
              <a:tr h="176591">
                <a:tc row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材质</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zh-CN" altLang="en-US"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外部</a:t>
                      </a:r>
                      <a:endParaRPr lang="en-US"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钢</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塑料</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钢化玻璃</a:t>
                      </a:r>
                      <a:endPar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endParaRPr lang="en-US" sz="700" b="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algn="ctr"/>
                      <a:endParaRPr lang="en-US" sz="700" b="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03"/>
                  </a:ext>
                </a:extLst>
              </a:tr>
              <a:tr h="176591">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左侧板</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zh-CN"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钢化玻璃</a:t>
                      </a:r>
                      <a:r>
                        <a:rPr lang="en-US" altLang="zh-TW"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 </a:t>
                      </a:r>
                      <a:r>
                        <a:rPr lang="zh-CN"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钢</a:t>
                      </a:r>
                      <a:endParaRPr lang="zh-TW" altLang="en-US" sz="800" b="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endParaRPr lang="en-US" altLang="zh-TW" sz="700" b="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algn="ctr"/>
                      <a:endParaRPr lang="en-US" altLang="zh-TW" sz="700" b="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08"/>
                  </a:ext>
                </a:extLst>
              </a:tr>
              <a:tr h="176591">
                <a:tc row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尺寸</a:t>
                      </a: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长</a:t>
                      </a: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 x </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宽</a:t>
                      </a: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x </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高</a:t>
                      </a: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a:t>
                      </a: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包含凸起</a:t>
                      </a:r>
                      <a:endParaRPr lang="zh-TW"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406 x 231 x 415mm</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4"/>
                  </a:ext>
                </a:extLst>
              </a:tr>
              <a:tr h="176591">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b="1" kern="100" baseline="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不包含凸起</a:t>
                      </a:r>
                      <a:endParaRPr lang="zh-TW"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380 x 231 x381mm</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11"/>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体积</a:t>
                      </a:r>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 (</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不包含凸起</a:t>
                      </a:r>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33.44 </a:t>
                      </a: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L</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lnSpc>
                          <a:spcPct val="100000"/>
                        </a:lnSpc>
                        <a:spcAft>
                          <a:spcPts val="0"/>
                        </a:spcAft>
                      </a:pPr>
                      <a:endParaRPr lang="en-US" altLang="zh-CN"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pPr algn="ctr">
                        <a:lnSpc>
                          <a:spcPct val="100000"/>
                        </a:lnSpc>
                        <a:spcAft>
                          <a:spcPts val="0"/>
                        </a:spcAft>
                      </a:pPr>
                      <a:endParaRPr lang="en-US" altLang="zh-CN"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3"/>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主板兼容性</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ATX / Micro ATX / ITX / E-ATX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最大</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280mm</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5"/>
                  </a:ext>
                </a:extLst>
              </a:tr>
              <a:tr h="176591">
                <a:tc gridSpan="2">
                  <a:txBody>
                    <a:bodyPr/>
                    <a:lstStyle/>
                    <a:p>
                      <a:pPr>
                        <a:lnSpc>
                          <a:spcPct val="100000"/>
                        </a:lnSpc>
                        <a:spcAft>
                          <a:spcPts val="0"/>
                        </a:spcAft>
                      </a:pPr>
                      <a:r>
                        <a:rPr lang="en-US" altLang="zh-CN"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PCIe</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扩展槽</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7</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06"/>
                  </a:ext>
                </a:extLst>
              </a:tr>
              <a:tr h="176591">
                <a:tc rowSpan="3">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硬盘兼容性</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5.25“ </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光驱</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N/A</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7"/>
                  </a:ext>
                </a:extLst>
              </a:tr>
              <a:tr h="529773">
                <a:tc vMerge="1">
                  <a:txBody>
                    <a:bodyPr/>
                    <a:lstStyle/>
                    <a:p>
                      <a:endParaRPr lang="en-US"/>
                    </a:p>
                  </a:txBody>
                  <a:tcPr/>
                </a:tc>
                <a:tc>
                  <a:txBody>
                    <a:bodyPr/>
                    <a:lstStyle/>
                    <a:p>
                      <a:pPr>
                        <a:lnSpc>
                          <a:spcPct val="100000"/>
                        </a:lnSpc>
                        <a:spcAft>
                          <a:spcPts val="0"/>
                        </a:spcAft>
                      </a:pPr>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2.5” / 3.5” </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机械硬盘</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l"/>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主板背侧</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p>
                    <a:p>
                      <a:pPr algn="l"/>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底部，电源</a:t>
                      </a: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160mm</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时</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p>
                    <a:p>
                      <a:pPr algn="l"/>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顶部，与</a:t>
                      </a: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240mm</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冷排干涉</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15"/>
                  </a:ext>
                </a:extLst>
              </a:tr>
              <a:tr h="176591">
                <a:tc vMerge="1">
                  <a:txBody>
                    <a:bodyPr/>
                    <a:lstStyle/>
                    <a:p>
                      <a:endParaRPr lang="zh-TW" altLang="en-US"/>
                    </a:p>
                  </a:txBody>
                  <a:tcPr/>
                </a:tc>
                <a:tc>
                  <a:txBody>
                    <a:bodyPr/>
                    <a:lstStyle/>
                    <a:p>
                      <a:pPr>
                        <a:lnSpc>
                          <a:spcPct val="100000"/>
                        </a:lnSpc>
                        <a:spcAft>
                          <a:spcPts val="0"/>
                        </a:spcAft>
                      </a:pP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2.5” </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固态硬盘</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3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主板背侧</a:t>
                      </a: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2</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个 </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前部 </a:t>
                      </a: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个</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9"/>
                  </a:ext>
                </a:extLst>
              </a:tr>
              <a:tr h="176591">
                <a:tc rowSpan="2">
                  <a:txBody>
                    <a:bodyPr/>
                    <a:lstStyle/>
                    <a:p>
                      <a:pPr>
                        <a:lnSpc>
                          <a:spcPct val="100000"/>
                        </a:lnSpc>
                        <a:spcAft>
                          <a:spcPts val="0"/>
                        </a:spcAft>
                      </a:pP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I/O </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面板</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75000"/>
                        </a:lnSpc>
                        <a:spcAft>
                          <a:spcPts val="0"/>
                        </a:spcAft>
                      </a:pPr>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USB</a:t>
                      </a:r>
                      <a:r>
                        <a:rPr lang="en-US" altLang="zh-TW" sz="800" b="1" kern="100" baseline="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 </a:t>
                      </a: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接口</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2x USB 3.2 Gen1 , USB 3.2 Gen2x2 Type C x 1</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endParaRPr lang="en-US"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algn="ctr"/>
                      <a:endParaRPr lang="en-US"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0"/>
                  </a:ext>
                </a:extLst>
              </a:tr>
              <a:tr h="176591">
                <a:tc vMerge="1">
                  <a:txBody>
                    <a:bodyPr/>
                    <a:lstStyle/>
                    <a:p>
                      <a:endParaRPr lang="en-US"/>
                    </a:p>
                  </a:txBody>
                  <a:tcPr/>
                </a:tc>
                <a:tc>
                  <a:txBody>
                    <a:bodyPr/>
                    <a:lstStyle/>
                    <a:p>
                      <a:pPr>
                        <a:lnSpc>
                          <a:spcPct val="75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音频接口</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输入输出组合式</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x 1</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endParaRPr lang="en-US"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algn="ctr"/>
                      <a:endParaRPr lang="en-US"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6"/>
                  </a:ext>
                </a:extLst>
              </a:tr>
              <a:tr h="176591">
                <a:tc rowSpan="3">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预装风扇</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Front</a:t>
                      </a:r>
                      <a:endParaRPr lang="zh-TW"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N/A</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endParaRPr lang="en-US" sz="700" dirty="0">
                        <a:solidFill>
                          <a:schemeClr val="accent5"/>
                        </a:solidFill>
                        <a:latin typeface="+mn-ea"/>
                        <a:ea typeface="+mn-ea"/>
                      </a:endParaRPr>
                    </a:p>
                  </a:txBody>
                  <a:tcPr marL="45958" marR="45958" marT="0" marB="0" anchor="ctr">
                    <a:solidFill>
                      <a:srgbClr val="D1D1D2"/>
                    </a:solidFill>
                  </a:tcPr>
                </a:tc>
                <a:tc hMerge="1">
                  <a:txBody>
                    <a:bodyPr/>
                    <a:lstStyle/>
                    <a:p>
                      <a:endParaRPr lang="zh-TW" altLang="en-US"/>
                    </a:p>
                  </a:txBody>
                  <a:tcPr/>
                </a:tc>
                <a:tc hMerge="1">
                  <a:txBody>
                    <a:bodyPr/>
                    <a:lstStyle/>
                    <a:p>
                      <a:pPr algn="ctr"/>
                      <a:endParaRPr lang="en-US" sz="700" dirty="0">
                        <a:solidFill>
                          <a:schemeClr val="accent5"/>
                        </a:solidFill>
                        <a:latin typeface="+mn-ea"/>
                        <a:ea typeface="+mn-ea"/>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12"/>
                  </a:ext>
                </a:extLst>
              </a:tr>
              <a:tr h="176591">
                <a:tc vMerge="1">
                  <a:txBody>
                    <a:bodyPr/>
                    <a:lstStyle/>
                    <a:p>
                      <a:endParaRPr lang="en-US"/>
                    </a:p>
                  </a:txBody>
                  <a:tcPr/>
                </a:tc>
                <a:tc>
                  <a:txBody>
                    <a:bodyPr/>
                    <a:lstStyle/>
                    <a:p>
                      <a:pPr>
                        <a:lnSpc>
                          <a:spcPct val="100000"/>
                        </a:lnSpc>
                        <a:spcAft>
                          <a:spcPts val="0"/>
                        </a:spcAft>
                      </a:pPr>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Top</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N/A</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D1D1D2"/>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18"/>
                  </a:ext>
                </a:extLst>
              </a:tr>
              <a:tr h="176591">
                <a:tc vMerge="1">
                  <a:txBody>
                    <a:bodyPr/>
                    <a:lstStyle/>
                    <a:p>
                      <a:endParaRPr lang="en-US"/>
                    </a:p>
                  </a:txBody>
                  <a:tcPr/>
                </a:tc>
                <a:tc>
                  <a:txBody>
                    <a:bodyPr/>
                    <a:lstStyle/>
                    <a:p>
                      <a:pPr>
                        <a:lnSpc>
                          <a:spcPct val="100000"/>
                        </a:lnSpc>
                        <a:spcAft>
                          <a:spcPts val="0"/>
                        </a:spcAft>
                      </a:pPr>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Rear</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it-IT"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120mm x 1</a:t>
                      </a:r>
                      <a:r>
                        <a:rPr lang="it-IT" altLang="zh-TW" sz="800" baseline="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a:t>
                      </a:r>
                      <a:r>
                        <a:rPr lang="zh-CN" altLang="en-US" sz="800" baseline="0" dirty="0">
                          <a:solidFill>
                            <a:schemeClr val="tx1"/>
                          </a:solidFill>
                          <a:latin typeface="微软雅黑" panose="020B0503020204020204" pitchFamily="34" charset="-122"/>
                          <a:ea typeface="微软雅黑" panose="020B0503020204020204" pitchFamily="34" charset="-122"/>
                          <a:cs typeface="Teko" panose="02000000000000000000" pitchFamily="2" charset="0"/>
                        </a:rPr>
                        <a:t>无光风扇</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D1D1D2"/>
                    </a:solidFill>
                  </a:tcPr>
                </a:tc>
                <a:tc hMerge="1">
                  <a:txBody>
                    <a:bodyPr/>
                    <a:lstStyle/>
                    <a:p>
                      <a:endParaRPr lang="zh-TW" altLang="en-US"/>
                    </a:p>
                  </a:txBody>
                  <a:tcPr/>
                </a:tc>
                <a:tc gridSpan="2">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it-IT"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120mm x 1</a:t>
                      </a:r>
                      <a:r>
                        <a:rPr lang="it-IT" altLang="zh-TW" sz="800" baseline="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a:t>
                      </a:r>
                      <a:r>
                        <a:rPr lang="en-US" altLang="zh-CN" sz="800" baseline="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ARGB </a:t>
                      </a:r>
                      <a:r>
                        <a:rPr lang="zh-CN" altLang="en-US" sz="800" baseline="0" dirty="0">
                          <a:solidFill>
                            <a:schemeClr val="tx1"/>
                          </a:solidFill>
                          <a:latin typeface="微软雅黑" panose="020B0503020204020204" pitchFamily="34" charset="-122"/>
                          <a:ea typeface="微软雅黑" panose="020B0503020204020204" pitchFamily="34" charset="-122"/>
                          <a:cs typeface="Teko" panose="02000000000000000000" pitchFamily="2" charset="0"/>
                        </a:rPr>
                        <a:t>风扇</a:t>
                      </a:r>
                      <a:endParaRPr lang="en-US" altLang="zh-TW" sz="700" dirty="0">
                        <a:solidFill>
                          <a:schemeClr val="accent5"/>
                        </a:solidFill>
                        <a:latin typeface="+mn-ea"/>
                        <a:ea typeface="+mn-ea"/>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extLst>
                  <a:ext uri="{0D108BD9-81ED-4DB2-BD59-A6C34878D82A}">
                    <a16:rowId xmlns:a16="http://schemas.microsoft.com/office/drawing/2014/main" val="10025"/>
                  </a:ext>
                </a:extLst>
              </a:tr>
              <a:tr h="176591">
                <a:tc rowSpan="5">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风扇兼容性</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Front</a:t>
                      </a: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120/140mm x 1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如果电源安装在底部时 </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x2)</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4"/>
                  </a:ext>
                </a:extLst>
              </a:tr>
              <a:tr h="176591">
                <a:tc vMerge="1">
                  <a:txBody>
                    <a:bodyPr/>
                    <a:lstStyle/>
                    <a:p>
                      <a:endParaRPr lang="en-US"/>
                    </a:p>
                  </a:txBody>
                  <a:tcPr/>
                </a:tc>
                <a:tc>
                  <a:txBody>
                    <a:bodyPr/>
                    <a:lstStyle/>
                    <a:p>
                      <a:r>
                        <a:rPr lang="en-US" altLang="zh-TW"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Top</a:t>
                      </a:r>
                      <a:endParaRPr lang="en-US"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120/140mm x 2</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endParaRPr lang="en-US" altLang="zh-TW"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algn="ctr"/>
                      <a:endParaRPr lang="en-US" altLang="zh-TW"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6"/>
                  </a:ext>
                </a:extLst>
              </a:tr>
              <a:tr h="176591">
                <a:tc vMerge="1">
                  <a:txBody>
                    <a:bodyPr/>
                    <a:lstStyle/>
                    <a:p>
                      <a:endParaRPr lang="en-US"/>
                    </a:p>
                  </a:txBody>
                  <a:tcPr/>
                </a:tc>
                <a:tc>
                  <a:txBody>
                    <a:bodyPr/>
                    <a:lstStyle/>
                    <a:p>
                      <a:r>
                        <a:rPr lang="en-US"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Rear</a:t>
                      </a: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120mm x 1</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endParaRPr lang="en-US"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algn="ctr"/>
                      <a:endParaRPr lang="en-US"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7"/>
                  </a:ext>
                </a:extLst>
              </a:tr>
              <a:tr h="176591">
                <a:tc vMerge="1">
                  <a:txBody>
                    <a:bodyPr/>
                    <a:lstStyle/>
                    <a:p>
                      <a:endParaRPr lang="zh-TW" altLang="en-US"/>
                    </a:p>
                  </a:txBody>
                  <a:tcPr/>
                </a:tc>
                <a:tc>
                  <a:txBody>
                    <a:bodyPr/>
                    <a:lstStyle/>
                    <a:p>
                      <a:r>
                        <a:rPr lang="en-US" altLang="zh-CN"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B</a:t>
                      </a:r>
                      <a:r>
                        <a:rPr lang="en-US"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ottom </a:t>
                      </a: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120/140mm x 2</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587514494"/>
                  </a:ext>
                </a:extLst>
              </a:tr>
              <a:tr h="176591">
                <a:tc vMerge="1">
                  <a:txBody>
                    <a:bodyPr/>
                    <a:lstStyle/>
                    <a:p>
                      <a:pPr>
                        <a:lnSpc>
                          <a:spcPct val="100000"/>
                        </a:lnSpc>
                        <a:spcAft>
                          <a:spcPts val="0"/>
                        </a:spcAft>
                      </a:pPr>
                      <a:endParaRPr lang="zh-TW" sz="700" b="0" kern="100" dirty="0">
                        <a:solidFill>
                          <a:schemeClr val="accent5"/>
                        </a:solidFill>
                        <a:effectLst/>
                        <a:latin typeface="Noto Sans" panose="020B0502040504020204"/>
                        <a:ea typeface="新細明體"/>
                        <a:cs typeface="Verdana" panose="020B0604030504040204" pitchFamily="34" charset="0"/>
                      </a:endParaRPr>
                    </a:p>
                  </a:txBody>
                  <a:tcPr marL="45958" marR="45958" marT="0" marB="0" anchor="ctr">
                    <a:solidFill>
                      <a:srgbClr val="EAEAEA"/>
                    </a:solidFill>
                  </a:tcPr>
                </a:tc>
                <a:tc>
                  <a:txBody>
                    <a:bodyPr/>
                    <a:lstStyle/>
                    <a:p>
                      <a:r>
                        <a:rPr lang="en-US"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Left side</a:t>
                      </a: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120/140mm x 2</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en-US" altLang="zh-TW" sz="700" dirty="0">
                        <a:solidFill>
                          <a:schemeClr val="accent5"/>
                        </a:solidFill>
                        <a:latin typeface="+mn-ea"/>
                        <a:ea typeface="+mn-ea"/>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2999447626"/>
                  </a:ext>
                </a:extLst>
              </a:tr>
              <a:tr h="176591">
                <a:tc rowSpan="5">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冷排兼容性</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Front</a:t>
                      </a: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pl-PL"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120/140 mm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电源安装在底部时 </a:t>
                      </a:r>
                      <a:r>
                        <a:rPr lang="pl-PL"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240/280mm</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75000"/>
                        </a:lnSpc>
                        <a:spcAft>
                          <a:spcPts val="0"/>
                        </a:spcAft>
                      </a:pPr>
                      <a:endParaRPr lang="zh-TW" altLang="en-US"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75000"/>
                        </a:lnSpc>
                        <a:spcAft>
                          <a:spcPts val="0"/>
                        </a:spcAft>
                      </a:pPr>
                      <a:endParaRPr lang="zh-TW" altLang="en-US"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17"/>
                  </a:ext>
                </a:extLst>
              </a:tr>
              <a:tr h="176591">
                <a:tc vMerge="1">
                  <a:txBody>
                    <a:bodyPr/>
                    <a:lstStyle/>
                    <a:p>
                      <a:endParaRPr lang="en-US"/>
                    </a:p>
                  </a:txBody>
                  <a:tcPr/>
                </a:tc>
                <a:tc>
                  <a:txBody>
                    <a:bodyPr/>
                    <a:lstStyle/>
                    <a:p>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Top</a:t>
                      </a:r>
                      <a:endParaRPr lang="en-US"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120/140/240/280mm (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安装</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280mm</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冷排时会对电源长度有限制</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75000"/>
                        </a:lnSpc>
                        <a:spcAft>
                          <a:spcPts val="0"/>
                        </a:spcAft>
                      </a:pPr>
                      <a:endParaRPr lang="zh-TW" altLang="en-US"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75000"/>
                        </a:lnSpc>
                        <a:spcAft>
                          <a:spcPts val="0"/>
                        </a:spcAft>
                      </a:pPr>
                      <a:endParaRPr lang="zh-TW" altLang="en-US"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28"/>
                  </a:ext>
                </a:extLst>
              </a:tr>
              <a:tr h="176591">
                <a:tc vMerge="1">
                  <a:txBody>
                    <a:bodyPr/>
                    <a:lstStyle/>
                    <a:p>
                      <a:endParaRPr lang="en-US"/>
                    </a:p>
                  </a:txBody>
                  <a:tcPr/>
                </a:tc>
                <a:tc>
                  <a:txBody>
                    <a:bodyPr/>
                    <a:lstStyle/>
                    <a:p>
                      <a:r>
                        <a:rPr lang="en-US"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Rear</a:t>
                      </a: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120mm </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29"/>
                  </a:ext>
                </a:extLst>
              </a:tr>
              <a:tr h="176591">
                <a:tc vMerge="1">
                  <a:txBody>
                    <a:bodyPr/>
                    <a:lstStyle/>
                    <a:p>
                      <a:pP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B</a:t>
                      </a:r>
                      <a:r>
                        <a:rPr lang="en-US" altLang="zh-TW"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ottom </a:t>
                      </a: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120/140/240/280mm </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2576768701"/>
                  </a:ext>
                </a:extLst>
              </a:tr>
              <a:tr h="176591">
                <a:tc vMerge="1">
                  <a:txBody>
                    <a:bodyPr/>
                    <a:lstStyle/>
                    <a:p>
                      <a:pP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800" b="1" dirty="0">
                          <a:solidFill>
                            <a:schemeClr val="tx1"/>
                          </a:solidFill>
                          <a:latin typeface="微软雅黑" panose="020B0503020204020204" pitchFamily="34" charset="-122"/>
                          <a:ea typeface="微软雅黑" panose="020B0503020204020204" pitchFamily="34" charset="-122"/>
                          <a:cs typeface="Teko" panose="02000000000000000000" pitchFamily="2" charset="0"/>
                        </a:rPr>
                        <a:t>Left side</a:t>
                      </a: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120/140/240/280mm</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153899658"/>
                  </a:ext>
                </a:extLst>
              </a:tr>
              <a:tr h="176591">
                <a:tc rowSpan="3">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硬件兼容性</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CPU Cooler</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164mm~172mm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移除侧面水冷支架</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9"/>
                  </a:ext>
                </a:extLst>
              </a:tr>
              <a:tr h="353182">
                <a:tc vMerge="1">
                  <a:txBody>
                    <a:bodyPr/>
                    <a:lstStyle/>
                    <a:p>
                      <a:endParaRPr lang="zh-TW" altLang="en-US"/>
                    </a:p>
                  </a:txBody>
                  <a:tcPr/>
                </a:tc>
                <a:tc>
                  <a:txBody>
                    <a:bodyPr/>
                    <a:lstStyle/>
                    <a:p>
                      <a:pPr>
                        <a:lnSpc>
                          <a:spcPct val="100000"/>
                        </a:lnSpc>
                        <a:spcAft>
                          <a:spcPts val="0"/>
                        </a:spcAft>
                      </a:pP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Power Supply</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与</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GPU</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无干涉 ：</a:t>
                      </a: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173mm</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最大尺寸：</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216</a:t>
                      </a: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mm</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不计理线空间</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p>
                    <a:p>
                      <a:pPr algn="ct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底部安装时：</a:t>
                      </a:r>
                      <a:r>
                        <a:rPr lang="en-US" altLang="zh-CN"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332mm</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 (</a:t>
                      </a:r>
                      <a:r>
                        <a:rPr lang="zh-CN"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不计理线空间</a:t>
                      </a: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pPr algn="ctr">
                        <a:lnSpc>
                          <a:spcPct val="100000"/>
                        </a:lnSpc>
                        <a:spcAft>
                          <a:spcPts val="0"/>
                        </a:spcAft>
                      </a:pPr>
                      <a:endParaRPr lang="en-US"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0"/>
                  </a:ext>
                </a:extLst>
              </a:tr>
              <a:tr h="176591">
                <a:tc vMerge="1">
                  <a:txBody>
                    <a:bodyPr/>
                    <a:lstStyle/>
                    <a:p>
                      <a:endParaRPr lang="zh-TW" altLang="en-US"/>
                    </a:p>
                  </a:txBody>
                  <a:tcPr/>
                </a:tc>
                <a:tc>
                  <a:txBody>
                    <a:bodyPr/>
                    <a:lstStyle/>
                    <a:p>
                      <a:pPr algn="just">
                        <a:lnSpc>
                          <a:spcPct val="100000"/>
                        </a:lnSpc>
                        <a:spcAft>
                          <a:spcPts val="0"/>
                        </a:spcAft>
                      </a:pP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Graphics Card</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365mm</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120"/>
                        </a:spcBef>
                        <a:spcAft>
                          <a:spcPts val="0"/>
                        </a:spcAft>
                        <a:buClrTx/>
                        <a:buSzTx/>
                        <a:buFontTx/>
                        <a:buNone/>
                        <a:tabLst/>
                        <a:defRPr/>
                      </a:pPr>
                      <a:endParaRPr lang="zh-TW"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pPr marL="0" marR="0" lvl="0" indent="0" algn="ctr" defTabSz="417899" rtl="0" eaLnBrk="1" fontAlgn="auto" latinLnBrk="0" hangingPunct="1">
                        <a:lnSpc>
                          <a:spcPct val="100000"/>
                        </a:lnSpc>
                        <a:spcBef>
                          <a:spcPts val="120"/>
                        </a:spcBef>
                        <a:spcAft>
                          <a:spcPts val="0"/>
                        </a:spcAft>
                        <a:buClrTx/>
                        <a:buSzTx/>
                        <a:buFontTx/>
                        <a:buNone/>
                        <a:tabLst/>
                        <a:defRPr/>
                      </a:pPr>
                      <a:endParaRPr lang="zh-TW" alt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1"/>
                  </a:ext>
                </a:extLst>
              </a:tr>
              <a:tr h="176591">
                <a:tc>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理线空间</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Behind MB Tray</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altLang="zh-TW" sz="800" dirty="0">
                          <a:solidFill>
                            <a:schemeClr val="tx1"/>
                          </a:solidFill>
                          <a:latin typeface="微软雅黑" panose="020B0503020204020204" pitchFamily="34" charset="-122"/>
                          <a:ea typeface="微软雅黑" panose="020B0503020204020204" pitchFamily="34" charset="-122"/>
                          <a:cs typeface="Teko" panose="02000000000000000000" pitchFamily="2" charset="0"/>
                        </a:rPr>
                        <a:t>29~32mm</a:t>
                      </a:r>
                      <a:endParaRPr lang="zh-TW" altLang="en-US" sz="800" dirty="0">
                        <a:solidFill>
                          <a:schemeClr val="tx1"/>
                        </a:solidFill>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22"/>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提手</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a:txBody>
                    <a:bodyPr/>
                    <a:lstStyle/>
                    <a:p>
                      <a:pPr algn="ctr">
                        <a:lnSpc>
                          <a:spcPct val="100000"/>
                        </a:lnSpc>
                        <a:spcAft>
                          <a:spcPts val="0"/>
                        </a:spcAft>
                      </a:pP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x1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黑色</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lnSpc>
                          <a:spcPct val="100000"/>
                        </a:lnSpc>
                        <a:spcAft>
                          <a:spcPts val="0"/>
                        </a:spcAft>
                      </a:pP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x1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灰色</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2">
                  <a:txBody>
                    <a:bodyPr/>
                    <a:lstStyle/>
                    <a:p>
                      <a:pPr algn="ctr">
                        <a:lnSpc>
                          <a:spcPct val="100000"/>
                        </a:lnSpc>
                        <a:spcAft>
                          <a:spcPts val="0"/>
                        </a:spcAft>
                      </a:pP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a:txBody>
                    <a:bodyPr/>
                    <a:lstStyle/>
                    <a:p>
                      <a:pPr algn="ctr">
                        <a:lnSpc>
                          <a:spcPct val="100000"/>
                        </a:lnSpc>
                        <a:spcAft>
                          <a:spcPts val="0"/>
                        </a:spcAft>
                      </a:pP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X1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薄荷</a:t>
                      </a: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 x1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灰色</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267440"/>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迷你</a:t>
                      </a:r>
                      <a:r>
                        <a:rPr lang="en-US" alt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Gem</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a:txBody>
                    <a:bodyPr/>
                    <a:lstStyle/>
                    <a:p>
                      <a:pPr algn="ctr">
                        <a:lnSpc>
                          <a:spcPct val="100000"/>
                        </a:lnSpc>
                        <a:spcAft>
                          <a:spcPts val="0"/>
                        </a:spcAft>
                      </a:pP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x1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黑色</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lnSpc>
                          <a:spcPct val="100000"/>
                        </a:lnSpc>
                        <a:spcAft>
                          <a:spcPts val="0"/>
                        </a:spcAft>
                      </a:pP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x1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灰色</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2">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endParaRPr lang="zh-TW"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x1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灰色</a:t>
                      </a:r>
                      <a:endParaRPr lang="zh-TW"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26502947"/>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配件挂钩</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5">
                  <a:txBody>
                    <a:bodyPr/>
                    <a:lstStyle/>
                    <a:p>
                      <a:pPr algn="ctr">
                        <a:lnSpc>
                          <a:spcPct val="100000"/>
                        </a:lnSpc>
                        <a:spcAft>
                          <a:spcPts val="0"/>
                        </a:spcAft>
                      </a:pPr>
                      <a:r>
                        <a:rPr lang="en-US" altLang="zh-CN"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N/A</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dirty="0"/>
                    </a:p>
                  </a:txBody>
                  <a:tcPr/>
                </a:tc>
                <a:tc>
                  <a:txBody>
                    <a:bodyPr/>
                    <a:lstStyle/>
                    <a:p>
                      <a:pPr marL="0" marR="0" lvl="0" indent="0" algn="ctr" defTabSz="417899"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x2</a:t>
                      </a:r>
                      <a:endParaRPr lang="zh-TW"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7706808"/>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防尘滤网</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gridSpan="6">
                  <a:txBody>
                    <a:bodyPr/>
                    <a:lstStyle/>
                    <a:p>
                      <a:pPr algn="ctr">
                        <a:lnSpc>
                          <a:spcPct val="100000"/>
                        </a:lnSpc>
                        <a:spcAft>
                          <a:spcPts val="0"/>
                        </a:spcAft>
                      </a:pP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前部</a:t>
                      </a: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顶部</a:t>
                      </a: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底部 </a:t>
                      </a: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右侧</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3"/>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电源兼容性</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gridSpan="6">
                  <a:txBody>
                    <a:bodyPr/>
                    <a:lstStyle/>
                    <a:p>
                      <a:pPr algn="ctr">
                        <a:lnSpc>
                          <a:spcPct val="100000"/>
                        </a:lnSpc>
                        <a:spcAft>
                          <a:spcPts val="0"/>
                        </a:spcAft>
                      </a:pPr>
                      <a:r>
                        <a:rPr lang="en-US" sz="80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SFX, SFX-L, ATX</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24"/>
                  </a:ext>
                </a:extLst>
              </a:tr>
              <a:tr h="176591">
                <a:tc gridSpan="2">
                  <a:txBody>
                    <a:bodyPr/>
                    <a:lstStyle/>
                    <a:p>
                      <a:pPr>
                        <a:lnSpc>
                          <a:spcPct val="100000"/>
                        </a:lnSpc>
                        <a:spcAft>
                          <a:spcPts val="0"/>
                        </a:spcAft>
                      </a:pPr>
                      <a:r>
                        <a:rPr lang="zh-CN" altLang="en-US"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质保</a:t>
                      </a:r>
                      <a:endParaRPr lang="zh-TW" sz="800" b="1"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TW" altLang="en-US"/>
                    </a:p>
                  </a:txBody>
                  <a:tcPr/>
                </a:tc>
                <a:tc gridSpan="6">
                  <a:txBody>
                    <a:bodyPr/>
                    <a:lstStyle/>
                    <a:p>
                      <a:pPr algn="ctr">
                        <a:lnSpc>
                          <a:spcPct val="100000"/>
                        </a:lnSpc>
                        <a:spcAft>
                          <a:spcPts val="0"/>
                        </a:spcAft>
                      </a:pPr>
                      <a:r>
                        <a:rPr lang="en-US" alt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2 </a:t>
                      </a:r>
                      <a:r>
                        <a:rPr lang="zh-CN" altLang="en-US"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rPr>
                        <a:t>年</a:t>
                      </a:r>
                      <a:endParaRPr lang="zh-TW" sz="800" b="0" kern="100" dirty="0">
                        <a:solidFill>
                          <a:schemeClr val="tx1"/>
                        </a:solidFill>
                        <a:effectLst/>
                        <a:latin typeface="微软雅黑" panose="020B0503020204020204" pitchFamily="34" charset="-122"/>
                        <a:ea typeface="微软雅黑" panose="020B0503020204020204" pitchFamily="34" charset="-122"/>
                        <a:cs typeface="Teko" panose="02000000000000000000" pitchFamily="2" charset="0"/>
                      </a:endParaRPr>
                    </a:p>
                  </a:txBody>
                  <a:tcPr marL="45958" marR="45958" marT="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pPr algn="ctr">
                        <a:lnSpc>
                          <a:spcPct val="100000"/>
                        </a:lnSpc>
                        <a:spcAft>
                          <a:spcPts val="0"/>
                        </a:spcAft>
                      </a:pPr>
                      <a:endParaRPr lang="zh-TW" sz="700" b="0" kern="100" dirty="0">
                        <a:solidFill>
                          <a:schemeClr val="accent5"/>
                        </a:solidFill>
                        <a:effectLst/>
                        <a:latin typeface="+mn-ea"/>
                        <a:ea typeface="+mn-ea"/>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30"/>
                  </a:ext>
                </a:extLst>
              </a:tr>
            </a:tbl>
          </a:graphicData>
        </a:graphic>
      </p:graphicFrame>
      <p:graphicFrame>
        <p:nvGraphicFramePr>
          <p:cNvPr id="8" name="Table 16">
            <a:extLst>
              <a:ext uri="{FF2B5EF4-FFF2-40B4-BE49-F238E27FC236}">
                <a16:creationId xmlns:a16="http://schemas.microsoft.com/office/drawing/2014/main" id="{8D78399D-C175-4EC3-848D-6311E8B2326F}"/>
              </a:ext>
            </a:extLst>
          </p:cNvPr>
          <p:cNvGraphicFramePr>
            <a:graphicFrameLocks noGrp="1"/>
          </p:cNvGraphicFramePr>
          <p:nvPr>
            <p:extLst>
              <p:ext uri="{D42A27DB-BD31-4B8C-83A1-F6EECF244321}">
                <p14:modId xmlns:p14="http://schemas.microsoft.com/office/powerpoint/2010/main" val="1254261350"/>
              </p:ext>
            </p:extLst>
          </p:nvPr>
        </p:nvGraphicFramePr>
        <p:xfrm>
          <a:off x="30530" y="8653354"/>
          <a:ext cx="4777568" cy="1710012"/>
        </p:xfrm>
        <a:graphic>
          <a:graphicData uri="http://schemas.openxmlformats.org/drawingml/2006/table">
            <a:tbl>
              <a:tblPr bandRow="1">
                <a:tableStyleId>{073A0DAA-6AF3-43AB-8588-CEC1D06C72B9}</a:tableStyleId>
              </a:tblPr>
              <a:tblGrid>
                <a:gridCol w="926991">
                  <a:extLst>
                    <a:ext uri="{9D8B030D-6E8A-4147-A177-3AD203B41FA5}">
                      <a16:colId xmlns:a16="http://schemas.microsoft.com/office/drawing/2014/main" val="20000"/>
                    </a:ext>
                  </a:extLst>
                </a:gridCol>
                <a:gridCol w="3850577">
                  <a:extLst>
                    <a:ext uri="{9D8B030D-6E8A-4147-A177-3AD203B41FA5}">
                      <a16:colId xmlns:a16="http://schemas.microsoft.com/office/drawing/2014/main" val="20001"/>
                    </a:ext>
                  </a:extLst>
                </a:gridCol>
              </a:tblGrid>
              <a:tr h="437436">
                <a:tc>
                  <a:txBody>
                    <a:bodyPr/>
                    <a:lstStyle/>
                    <a:p>
                      <a:r>
                        <a:rPr lang="nl-NL" sz="700" dirty="0">
                          <a:solidFill>
                            <a:schemeClr val="tx1"/>
                          </a:solidFill>
                          <a:latin typeface="Noto Sans" panose="020B0502040504020204"/>
                          <a:ea typeface="+mn-ea"/>
                        </a:rPr>
                        <a:t>EAN code</a:t>
                      </a:r>
                      <a:endParaRPr lang="nl-NL" sz="700" dirty="0">
                        <a:solidFill>
                          <a:schemeClr val="tx1"/>
                        </a:solidFill>
                        <a:latin typeface="Noto Sans" panose="020B0502040504020204"/>
                        <a:ea typeface="+mn-ea"/>
                        <a:cs typeface="Verdana" panose="020B0604030504040204" pitchFamily="34" charset="0"/>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Q500-KGNN-S00</a:t>
                      </a:r>
                      <a:r>
                        <a:rPr lang="zh-CN" altLang="en-US" sz="700" kern="1200" baseline="0" dirty="0">
                          <a:solidFill>
                            <a:schemeClr val="tx1"/>
                          </a:solidFill>
                          <a:effectLst/>
                          <a:latin typeface="Noto Sans" panose="020B0502040504020204"/>
                          <a:ea typeface="+mn-ea"/>
                          <a:cs typeface="+mn-cs"/>
                        </a:rPr>
                        <a:t>： </a:t>
                      </a:r>
                      <a:r>
                        <a:rPr lang="en-US" altLang="zh-CN" sz="700" kern="1200" baseline="0" dirty="0">
                          <a:solidFill>
                            <a:schemeClr val="tx1"/>
                          </a:solidFill>
                          <a:effectLst/>
                          <a:latin typeface="Noto Sans" panose="020B0502040504020204"/>
                          <a:ea typeface="+mn-ea"/>
                          <a:cs typeface="+mn-cs"/>
                        </a:rPr>
                        <a:t>4719512140383</a:t>
                      </a:r>
                      <a:r>
                        <a:rPr lang="zh-CN" altLang="en-US" sz="700" kern="1200" baseline="0" dirty="0">
                          <a:solidFill>
                            <a:schemeClr val="tx1"/>
                          </a:solidFill>
                          <a:effectLst/>
                          <a:latin typeface="Noto Sans" panose="020B0502040504020204"/>
                          <a:ea typeface="+mn-ea"/>
                          <a:cs typeface="+mn-cs"/>
                        </a:rPr>
                        <a:t>        </a:t>
                      </a:r>
                      <a:r>
                        <a:rPr lang="en-US" altLang="zh-TW" sz="700" b="0" i="0" kern="1200" dirty="0">
                          <a:solidFill>
                            <a:schemeClr val="dk1"/>
                          </a:solidFill>
                          <a:effectLst/>
                          <a:latin typeface="Noto Sans" panose="020B0502040504020204"/>
                          <a:ea typeface="+mn-ea"/>
                          <a:cs typeface="+mn-cs"/>
                        </a:rPr>
                        <a:t>6928968318583 (</a:t>
                      </a:r>
                      <a:r>
                        <a:rPr lang="en-US" altLang="zh-CN" sz="700" b="0" i="0" kern="1200" dirty="0">
                          <a:solidFill>
                            <a:schemeClr val="dk1"/>
                          </a:solidFill>
                          <a:effectLst/>
                          <a:latin typeface="Noto Sans" panose="020B0502040504020204"/>
                          <a:ea typeface="+mn-ea"/>
                          <a:cs typeface="+mn-cs"/>
                        </a:rPr>
                        <a:t>CN</a:t>
                      </a:r>
                      <a:r>
                        <a:rPr lang="en-US" altLang="zh-TW" sz="700" b="0" i="0" kern="1200" dirty="0">
                          <a:solidFill>
                            <a:schemeClr val="dk1"/>
                          </a:solidFill>
                          <a:effectLst/>
                          <a:latin typeface="Noto Sans" panose="020B0502040504020204"/>
                          <a:ea typeface="+mn-ea"/>
                          <a:cs typeface="+mn-cs"/>
                        </a:rPr>
                        <a:t>)</a:t>
                      </a:r>
                      <a:endParaRPr lang="en-US" altLang="zh-CN" sz="700" kern="1200" baseline="0" dirty="0">
                        <a:solidFill>
                          <a:schemeClr val="tx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W</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dk1"/>
                          </a:solidFill>
                          <a:effectLst/>
                          <a:latin typeface="Noto Sans" panose="020B0502040504020204"/>
                          <a:ea typeface="+mn-ea"/>
                          <a:cs typeface="+mn-cs"/>
                        </a:rPr>
                        <a:t>：</a:t>
                      </a:r>
                      <a:r>
                        <a:rPr lang="en-US" altLang="zh-CN" sz="700" kern="1200" dirty="0">
                          <a:solidFill>
                            <a:schemeClr val="dk1"/>
                          </a:solidFill>
                          <a:effectLst/>
                          <a:latin typeface="Noto Sans" panose="020B0502040504020204"/>
                          <a:ea typeface="+mn-ea"/>
                          <a:cs typeface="+mn-cs"/>
                        </a:rPr>
                        <a:t>4719512140390        </a:t>
                      </a:r>
                      <a:r>
                        <a:rPr lang="en-US" altLang="zh-TW" sz="700" b="0" i="0" kern="1200" dirty="0">
                          <a:solidFill>
                            <a:schemeClr val="dk1"/>
                          </a:solidFill>
                          <a:effectLst/>
                          <a:latin typeface="Noto Sans" panose="020B0502040504020204"/>
                          <a:ea typeface="+mn-ea"/>
                          <a:cs typeface="+mn-cs"/>
                        </a:rPr>
                        <a:t>6928968318590 (</a:t>
                      </a:r>
                      <a:r>
                        <a:rPr lang="en-US" altLang="zh-CN" sz="700" b="0" i="0" kern="1200" dirty="0">
                          <a:solidFill>
                            <a:schemeClr val="dk1"/>
                          </a:solidFill>
                          <a:effectLst/>
                          <a:latin typeface="Noto Sans" panose="020B0502040504020204"/>
                          <a:ea typeface="+mn-ea"/>
                          <a:cs typeface="+mn-cs"/>
                        </a:rPr>
                        <a:t>CN</a:t>
                      </a:r>
                      <a:r>
                        <a:rPr lang="en-US" altLang="zh-TW" sz="700" b="0" i="0" kern="1200" dirty="0">
                          <a:solidFill>
                            <a:schemeClr val="dk1"/>
                          </a:solidFill>
                          <a:effectLst/>
                          <a:latin typeface="Noto Sans" panose="020B0502040504020204"/>
                          <a:ea typeface="+mn-ea"/>
                          <a:cs typeface="+mn-cs"/>
                        </a:rPr>
                        <a:t>)</a:t>
                      </a:r>
                      <a:endParaRPr lang="en-US" altLang="zh-CN" sz="700" kern="1200" dirty="0">
                        <a:solidFill>
                          <a:schemeClr val="dk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D</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tx1"/>
                          </a:solidFill>
                          <a:effectLst/>
                          <a:latin typeface="Noto Sans" panose="020B0502040504020204"/>
                          <a:ea typeface="+mn-ea"/>
                          <a:cs typeface="+mn-cs"/>
                        </a:rPr>
                        <a:t>： </a:t>
                      </a:r>
                      <a:r>
                        <a:rPr lang="en-US" altLang="zh-CN" sz="700" kern="1200" dirty="0">
                          <a:solidFill>
                            <a:schemeClr val="tx1"/>
                          </a:solidFill>
                          <a:effectLst/>
                          <a:latin typeface="Noto Sans" panose="020B0502040504020204"/>
                          <a:ea typeface="+mn-ea"/>
                          <a:cs typeface="+mn-cs"/>
                        </a:rPr>
                        <a:t>4719512140406        </a:t>
                      </a:r>
                      <a:r>
                        <a:rPr lang="en-US" altLang="zh-TW" sz="700" b="0" i="0" kern="1200" dirty="0">
                          <a:solidFill>
                            <a:schemeClr val="dk1"/>
                          </a:solidFill>
                          <a:effectLst/>
                          <a:latin typeface="Noto Sans" panose="020B0502040504020204"/>
                          <a:ea typeface="+mn-ea"/>
                          <a:cs typeface="+mn-cs"/>
                        </a:rPr>
                        <a:t>6928968318606 (</a:t>
                      </a:r>
                      <a:r>
                        <a:rPr lang="en-US" altLang="zh-CN" sz="700" b="0" i="0" kern="1200" dirty="0">
                          <a:solidFill>
                            <a:schemeClr val="dk1"/>
                          </a:solidFill>
                          <a:effectLst/>
                          <a:latin typeface="Noto Sans" panose="020B0502040504020204"/>
                          <a:ea typeface="+mn-ea"/>
                          <a:cs typeface="+mn-cs"/>
                        </a:rPr>
                        <a:t>CN</a:t>
                      </a:r>
                      <a:r>
                        <a:rPr lang="en-US" altLang="zh-TW" sz="700" b="0" i="0" kern="1200" dirty="0">
                          <a:solidFill>
                            <a:schemeClr val="dk1"/>
                          </a:solidFill>
                          <a:effectLst/>
                          <a:latin typeface="Noto Sans" panose="020B0502040504020204"/>
                          <a:ea typeface="+mn-ea"/>
                          <a:cs typeface="+mn-cs"/>
                        </a:rPr>
                        <a:t>)</a:t>
                      </a:r>
                      <a:endParaRPr lang="zh-TW" altLang="en-US" sz="700" b="0" dirty="0">
                        <a:solidFill>
                          <a:schemeClr val="tx1"/>
                        </a:solidFill>
                        <a:latin typeface="Noto Sans" panose="020B0502040504020204"/>
                        <a:ea typeface="+mn-ea"/>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356238">
                <a:tc>
                  <a:txBody>
                    <a:bodyPr/>
                    <a:lstStyle/>
                    <a:p>
                      <a:r>
                        <a:rPr lang="nl-NL" sz="700" dirty="0">
                          <a:solidFill>
                            <a:schemeClr val="tx1"/>
                          </a:solidFill>
                          <a:latin typeface="Noto Sans" panose="020B0502040504020204"/>
                          <a:ea typeface="+mn-ea"/>
                        </a:rPr>
                        <a:t>UPC code</a:t>
                      </a:r>
                      <a:endParaRPr lang="nl-NL" sz="700" dirty="0">
                        <a:solidFill>
                          <a:schemeClr val="tx1"/>
                        </a:solidFill>
                        <a:latin typeface="Noto Sans" panose="020B0502040504020204"/>
                        <a:ea typeface="+mn-ea"/>
                        <a:cs typeface="Verdana" panose="020B0604030504040204" pitchFamily="34" charset="0"/>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Q500-KGNN-S00</a:t>
                      </a:r>
                      <a:r>
                        <a:rPr lang="zh-CN" altLang="en-US" sz="700" kern="1200" baseline="0" dirty="0">
                          <a:solidFill>
                            <a:schemeClr val="tx1"/>
                          </a:solidFill>
                          <a:effectLst/>
                          <a:latin typeface="Noto Sans" panose="020B0502040504020204"/>
                          <a:ea typeface="+mn-ea"/>
                          <a:cs typeface="+mn-cs"/>
                        </a:rPr>
                        <a:t>：</a:t>
                      </a:r>
                      <a:r>
                        <a:rPr lang="en-US" altLang="zh-CN" sz="700" kern="1200" baseline="0" dirty="0">
                          <a:solidFill>
                            <a:schemeClr val="tx1"/>
                          </a:solidFill>
                          <a:effectLst/>
                          <a:latin typeface="Noto Sans" panose="020B0502040504020204"/>
                          <a:ea typeface="+mn-ea"/>
                          <a:cs typeface="+mn-cs"/>
                        </a:rPr>
                        <a:t>884102112706</a:t>
                      </a:r>
                      <a:r>
                        <a:rPr lang="zh-CN" altLang="en-US" sz="700" kern="1200" baseline="0" dirty="0">
                          <a:solidFill>
                            <a:schemeClr val="tx1"/>
                          </a:solidFill>
                          <a:effectLst/>
                          <a:latin typeface="Noto Sans" panose="020B0502040504020204"/>
                          <a:ea typeface="+mn-ea"/>
                          <a:cs typeface="+mn-cs"/>
                        </a:rPr>
                        <a:t>            </a:t>
                      </a: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W</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dk1"/>
                          </a:solidFill>
                          <a:effectLst/>
                          <a:latin typeface="Noto Sans" panose="020B0502040504020204"/>
                          <a:ea typeface="+mn-ea"/>
                          <a:cs typeface="+mn-cs"/>
                        </a:rPr>
                        <a:t>：</a:t>
                      </a:r>
                      <a:r>
                        <a:rPr lang="en-US" altLang="zh-CN" sz="700" kern="1200" dirty="0">
                          <a:solidFill>
                            <a:schemeClr val="dk1"/>
                          </a:solidFill>
                          <a:effectLst/>
                          <a:latin typeface="Noto Sans" panose="020B0502040504020204"/>
                          <a:ea typeface="+mn-ea"/>
                          <a:cs typeface="+mn-cs"/>
                        </a:rPr>
                        <a:t>884102112713</a:t>
                      </a: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D</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tx1"/>
                          </a:solidFill>
                          <a:effectLst/>
                          <a:latin typeface="Noto Sans" panose="020B0502040504020204"/>
                          <a:ea typeface="+mn-ea"/>
                          <a:cs typeface="+mn-cs"/>
                        </a:rPr>
                        <a:t>：</a:t>
                      </a:r>
                      <a:r>
                        <a:rPr lang="en-US" altLang="zh-CN" sz="700" kern="1200" dirty="0">
                          <a:solidFill>
                            <a:schemeClr val="tx1"/>
                          </a:solidFill>
                          <a:effectLst/>
                          <a:latin typeface="Noto Sans" panose="020B0502040504020204"/>
                          <a:ea typeface="+mn-ea"/>
                          <a:cs typeface="+mn-cs"/>
                        </a:rPr>
                        <a:t>884102112720</a:t>
                      </a:r>
                      <a:endParaRPr lang="zh-TW" altLang="en-US" sz="700" b="0" dirty="0">
                        <a:solidFill>
                          <a:schemeClr val="tx1"/>
                        </a:solidFill>
                        <a:latin typeface="Noto Sans" panose="020B0502040504020204"/>
                        <a:ea typeface="+mn-ea"/>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299917">
                <a:tc>
                  <a:txBody>
                    <a:bodyPr/>
                    <a:lstStyle/>
                    <a:p>
                      <a:r>
                        <a:rPr lang="nl-NL" sz="700" dirty="0">
                          <a:solidFill>
                            <a:schemeClr val="tx1"/>
                          </a:solidFill>
                          <a:latin typeface="Noto Sans" panose="020B0502040504020204"/>
                          <a:ea typeface="+mn-ea"/>
                        </a:rPr>
                        <a:t>Net weight </a:t>
                      </a:r>
                      <a:r>
                        <a:rPr lang="en-US" sz="700" dirty="0">
                          <a:solidFill>
                            <a:schemeClr val="tx1"/>
                          </a:solidFill>
                          <a:latin typeface="Noto Sans" panose="020B0502040504020204"/>
                          <a:ea typeface="+mn-ea"/>
                        </a:rPr>
                        <a:t>(</a:t>
                      </a:r>
                      <a:r>
                        <a:rPr lang="en-US" altLang="zh-CN" sz="700" dirty="0">
                          <a:solidFill>
                            <a:schemeClr val="tx1"/>
                          </a:solidFill>
                          <a:latin typeface="Noto Sans" panose="020B0502040504020204"/>
                          <a:ea typeface="+mn-ea"/>
                        </a:rPr>
                        <a:t>KG</a:t>
                      </a:r>
                      <a:r>
                        <a:rPr lang="en-US" sz="700" dirty="0">
                          <a:solidFill>
                            <a:schemeClr val="tx1"/>
                          </a:solidFill>
                          <a:latin typeface="Noto Sans" panose="020B0502040504020204"/>
                          <a:ea typeface="+mn-ea"/>
                        </a:rPr>
                        <a:t>)</a:t>
                      </a:r>
                      <a:endParaRPr lang="nl-NL" sz="700" dirty="0">
                        <a:solidFill>
                          <a:schemeClr val="tx1"/>
                        </a:solidFill>
                        <a:latin typeface="Noto Sans" panose="020B0502040504020204"/>
                        <a:ea typeface="+mn-ea"/>
                        <a:cs typeface="Verdana" panose="020B0604030504040204" pitchFamily="34" charset="0"/>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Q500-KGNN-S00</a:t>
                      </a:r>
                      <a:r>
                        <a:rPr lang="nl-NL" altLang="zh-TW" sz="700" kern="1200" baseline="0" dirty="0">
                          <a:solidFill>
                            <a:schemeClr val="tx1"/>
                          </a:solidFill>
                          <a:effectLst/>
                          <a:latin typeface="Noto Sans" panose="020B0502040504020204"/>
                          <a:ea typeface="+mn-ea"/>
                          <a:cs typeface="+mn-cs"/>
                        </a:rPr>
                        <a:t>/</a:t>
                      </a: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W</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dk1"/>
                          </a:solidFill>
                          <a:effectLst/>
                          <a:latin typeface="Noto Sans" panose="020B0502040504020204"/>
                          <a:ea typeface="+mn-ea"/>
                          <a:cs typeface="+mn-cs"/>
                        </a:rPr>
                        <a:t>：</a:t>
                      </a:r>
                      <a:r>
                        <a:rPr lang="en-US" altLang="zh-CN" sz="700" kern="1200" dirty="0">
                          <a:solidFill>
                            <a:schemeClr val="dk1"/>
                          </a:solidFill>
                          <a:effectLst/>
                          <a:latin typeface="Noto Sans" panose="020B0502040504020204"/>
                          <a:ea typeface="+mn-ea"/>
                          <a:cs typeface="+mn-cs"/>
                        </a:rPr>
                        <a:t>7.80 kg</a:t>
                      </a:r>
                      <a:endParaRPr lang="en-US" altLang="zh-TW" sz="700" kern="1200" dirty="0">
                        <a:solidFill>
                          <a:schemeClr val="dk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D</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tx1"/>
                          </a:solidFill>
                          <a:effectLst/>
                          <a:latin typeface="Noto Sans" panose="020B0502040504020204"/>
                          <a:ea typeface="+mn-ea"/>
                          <a:cs typeface="+mn-cs"/>
                        </a:rPr>
                        <a:t>：</a:t>
                      </a:r>
                      <a:r>
                        <a:rPr lang="en-US" altLang="zh-CN" sz="700" kern="1200" dirty="0">
                          <a:solidFill>
                            <a:schemeClr val="tx1"/>
                          </a:solidFill>
                          <a:effectLst/>
                          <a:latin typeface="Noto Sans" panose="020B0502040504020204"/>
                          <a:ea typeface="+mn-ea"/>
                          <a:cs typeface="+mn-cs"/>
                        </a:rPr>
                        <a:t>10.00 kg</a:t>
                      </a:r>
                      <a:endParaRPr lang="zh-TW" altLang="en-US" sz="700" b="0" dirty="0">
                        <a:solidFill>
                          <a:schemeClr val="tx1"/>
                        </a:solidFill>
                        <a:latin typeface="Noto Sans" panose="020B0502040504020204"/>
                        <a:ea typeface="+mn-ea"/>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291624">
                <a:tc>
                  <a:txBody>
                    <a:bodyPr/>
                    <a:lstStyle/>
                    <a:p>
                      <a:r>
                        <a:rPr lang="nl-NL" sz="700" dirty="0">
                          <a:solidFill>
                            <a:schemeClr val="tx1"/>
                          </a:solidFill>
                          <a:latin typeface="Noto Sans" panose="020B0502040504020204"/>
                          <a:ea typeface="+mn-ea"/>
                        </a:rPr>
                        <a:t>Gross weight </a:t>
                      </a:r>
                      <a:r>
                        <a:rPr lang="en-US" altLang="zh-TW" sz="700" dirty="0">
                          <a:solidFill>
                            <a:schemeClr val="tx1"/>
                          </a:solidFill>
                          <a:latin typeface="Noto Sans" panose="020B0502040504020204"/>
                          <a:ea typeface="+mn-ea"/>
                        </a:rPr>
                        <a:t>(</a:t>
                      </a:r>
                      <a:r>
                        <a:rPr lang="en-US" altLang="zh-CN" sz="700" dirty="0">
                          <a:solidFill>
                            <a:schemeClr val="tx1"/>
                          </a:solidFill>
                          <a:latin typeface="Noto Sans" panose="020B0502040504020204"/>
                          <a:ea typeface="+mn-ea"/>
                        </a:rPr>
                        <a:t>KG</a:t>
                      </a:r>
                      <a:r>
                        <a:rPr lang="en-US" altLang="zh-TW" sz="700" dirty="0">
                          <a:solidFill>
                            <a:schemeClr val="tx1"/>
                          </a:solidFill>
                          <a:latin typeface="Noto Sans" panose="020B0502040504020204"/>
                          <a:ea typeface="+mn-ea"/>
                        </a:rPr>
                        <a:t>)</a:t>
                      </a:r>
                      <a:endParaRPr lang="nl-NL" sz="700" dirty="0">
                        <a:solidFill>
                          <a:schemeClr val="tx1"/>
                        </a:solidFill>
                        <a:latin typeface="Noto Sans" panose="020B0502040504020204"/>
                        <a:ea typeface="+mn-ea"/>
                        <a:cs typeface="Verdana" panose="020B0604030504040204" pitchFamily="34" charset="0"/>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Q500-KGNN-S00</a:t>
                      </a:r>
                      <a:r>
                        <a:rPr lang="nl-NL" altLang="zh-TW" sz="700" kern="1200" baseline="0" dirty="0">
                          <a:solidFill>
                            <a:schemeClr val="tx1"/>
                          </a:solidFill>
                          <a:effectLst/>
                          <a:latin typeface="Noto Sans" panose="020B0502040504020204"/>
                          <a:ea typeface="+mn-ea"/>
                          <a:cs typeface="+mn-cs"/>
                        </a:rPr>
                        <a:t>/</a:t>
                      </a: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W</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dk1"/>
                          </a:solidFill>
                          <a:effectLst/>
                          <a:latin typeface="Noto Sans" panose="020B0502040504020204"/>
                          <a:ea typeface="+mn-ea"/>
                          <a:cs typeface="+mn-cs"/>
                        </a:rPr>
                        <a:t>：</a:t>
                      </a:r>
                      <a:r>
                        <a:rPr lang="en-US" altLang="zh-CN" sz="700" kern="1200" dirty="0">
                          <a:solidFill>
                            <a:schemeClr val="dk1"/>
                          </a:solidFill>
                          <a:effectLst/>
                          <a:latin typeface="Noto Sans" panose="020B0502040504020204"/>
                          <a:ea typeface="+mn-ea"/>
                          <a:cs typeface="+mn-cs"/>
                        </a:rPr>
                        <a:t>9.42 kg</a:t>
                      </a:r>
                      <a:endParaRPr lang="en-US" altLang="zh-TW" sz="700" kern="1200" dirty="0">
                        <a:solidFill>
                          <a:schemeClr val="dk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D</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tx1"/>
                          </a:solidFill>
                          <a:effectLst/>
                          <a:latin typeface="Noto Sans" panose="020B0502040504020204"/>
                          <a:ea typeface="+mn-ea"/>
                          <a:cs typeface="+mn-cs"/>
                        </a:rPr>
                        <a:t>：</a:t>
                      </a:r>
                      <a:r>
                        <a:rPr lang="en-US" altLang="zh-CN" sz="700" kern="1200" dirty="0">
                          <a:solidFill>
                            <a:schemeClr val="tx1"/>
                          </a:solidFill>
                          <a:effectLst/>
                          <a:latin typeface="Noto Sans" panose="020B0502040504020204"/>
                          <a:ea typeface="+mn-ea"/>
                          <a:cs typeface="+mn-cs"/>
                        </a:rPr>
                        <a:t>11.23 kg</a:t>
                      </a:r>
                      <a:endParaRPr lang="zh-TW" altLang="en-US" sz="700" b="0" dirty="0">
                        <a:solidFill>
                          <a:schemeClr val="tx1"/>
                        </a:solidFill>
                        <a:latin typeface="Noto Sans" panose="020B0502040504020204"/>
                        <a:ea typeface="+mn-ea"/>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24797">
                <a:tc>
                  <a:txBody>
                    <a:bodyPr/>
                    <a:lstStyle/>
                    <a:p>
                      <a:r>
                        <a:rPr lang="nl-NL" sz="700" dirty="0">
                          <a:solidFill>
                            <a:schemeClr val="tx1"/>
                          </a:solidFill>
                          <a:latin typeface="Noto Sans" panose="020B0502040504020204"/>
                          <a:ea typeface="+mn-ea"/>
                        </a:rPr>
                        <a:t>Carton dimension</a:t>
                      </a:r>
                      <a:r>
                        <a:rPr lang="nl-NL" sz="700" baseline="0" dirty="0">
                          <a:solidFill>
                            <a:schemeClr val="tx1"/>
                          </a:solidFill>
                          <a:latin typeface="Noto Sans" panose="020B0502040504020204"/>
                          <a:ea typeface="+mn-ea"/>
                        </a:rPr>
                        <a:t> (L x W x H)mm</a:t>
                      </a:r>
                      <a:endParaRPr lang="nl-NL" sz="700" dirty="0">
                        <a:solidFill>
                          <a:schemeClr val="tx1"/>
                        </a:solidFill>
                        <a:latin typeface="Noto Sans" panose="020B0502040504020204"/>
                        <a:ea typeface="+mn-ea"/>
                        <a:cs typeface="Verdana" panose="020B0604030504040204" pitchFamily="34" charset="0"/>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Q500-KGNN-S00</a:t>
                      </a:r>
                      <a:r>
                        <a:rPr lang="nl-NL" altLang="zh-TW" sz="700" kern="1200" baseline="0" dirty="0">
                          <a:solidFill>
                            <a:schemeClr val="tx1"/>
                          </a:solidFill>
                          <a:effectLst/>
                          <a:latin typeface="Noto Sans" panose="020B0502040504020204"/>
                          <a:ea typeface="+mn-ea"/>
                          <a:cs typeface="+mn-cs"/>
                        </a:rPr>
                        <a:t>/</a:t>
                      </a: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W</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dk1"/>
                          </a:solidFill>
                          <a:effectLst/>
                          <a:latin typeface="Noto Sans" panose="020B0502040504020204"/>
                          <a:ea typeface="+mn-ea"/>
                          <a:cs typeface="+mn-cs"/>
                        </a:rPr>
                        <a:t>：</a:t>
                      </a:r>
                      <a:r>
                        <a:rPr lang="en-US" altLang="zh-CN" sz="700" kern="1200" dirty="0">
                          <a:solidFill>
                            <a:schemeClr val="dk1"/>
                          </a:solidFill>
                          <a:effectLst/>
                          <a:latin typeface="Noto Sans" panose="020B0502040504020204"/>
                          <a:ea typeface="+mn-ea"/>
                          <a:cs typeface="+mn-cs"/>
                        </a:rPr>
                        <a:t>513 x 453 x 146mm</a:t>
                      </a:r>
                      <a:endParaRPr lang="en-US" altLang="zh-TW" sz="700" kern="1200" dirty="0">
                        <a:solidFill>
                          <a:schemeClr val="dk1"/>
                        </a:solidFill>
                        <a:effectLst/>
                        <a:latin typeface="Noto Sans" panose="020B0502040504020204"/>
                        <a:ea typeface="+mn-ea"/>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700" kern="1200" dirty="0">
                          <a:solidFill>
                            <a:schemeClr val="dk1"/>
                          </a:solidFill>
                          <a:effectLst/>
                          <a:latin typeface="Noto Sans" panose="020B0502040504020204"/>
                          <a:ea typeface="+mn-ea"/>
                          <a:cs typeface="+mn-cs"/>
                        </a:rPr>
                        <a:t>Q500-</a:t>
                      </a:r>
                      <a:r>
                        <a:rPr lang="en-US" altLang="zh-CN" sz="700" kern="1200" dirty="0">
                          <a:solidFill>
                            <a:schemeClr val="dk1"/>
                          </a:solidFill>
                          <a:effectLst/>
                          <a:latin typeface="Noto Sans" panose="020B0502040504020204"/>
                          <a:ea typeface="+mn-ea"/>
                          <a:cs typeface="+mn-cs"/>
                        </a:rPr>
                        <a:t>D</a:t>
                      </a:r>
                      <a:r>
                        <a:rPr lang="en-US" altLang="zh-TW" sz="700" kern="1200" dirty="0">
                          <a:solidFill>
                            <a:schemeClr val="dk1"/>
                          </a:solidFill>
                          <a:effectLst/>
                          <a:latin typeface="Noto Sans" panose="020B0502040504020204"/>
                          <a:ea typeface="+mn-ea"/>
                          <a:cs typeface="+mn-cs"/>
                        </a:rPr>
                        <a:t>GNN-S00</a:t>
                      </a:r>
                      <a:r>
                        <a:rPr lang="zh-CN" altLang="en-US" sz="700" kern="1200" dirty="0">
                          <a:solidFill>
                            <a:schemeClr val="tx1"/>
                          </a:solidFill>
                          <a:effectLst/>
                          <a:latin typeface="Noto Sans" panose="020B0502040504020204"/>
                          <a:ea typeface="+mn-ea"/>
                          <a:cs typeface="+mn-cs"/>
                        </a:rPr>
                        <a:t>：</a:t>
                      </a:r>
                      <a:r>
                        <a:rPr lang="en-US" altLang="zh-CN" sz="700" kern="1200" dirty="0">
                          <a:solidFill>
                            <a:schemeClr val="dk1"/>
                          </a:solidFill>
                          <a:effectLst/>
                          <a:latin typeface="Noto Sans" panose="020B0502040504020204"/>
                          <a:ea typeface="+mn-ea"/>
                          <a:cs typeface="+mn-cs"/>
                        </a:rPr>
                        <a:t>513 x 453 x 175mm</a:t>
                      </a:r>
                      <a:endParaRPr lang="zh-TW" altLang="en-US" sz="700" b="0" dirty="0">
                        <a:solidFill>
                          <a:schemeClr val="tx1"/>
                        </a:solidFill>
                        <a:latin typeface="Noto Sans" panose="020B0502040504020204"/>
                        <a:ea typeface="+mn-ea"/>
                      </a:endParaRPr>
                    </a:p>
                  </a:txBody>
                  <a:tcPr marL="33504" marR="335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9" name="Table 19">
            <a:extLst>
              <a:ext uri="{FF2B5EF4-FFF2-40B4-BE49-F238E27FC236}">
                <a16:creationId xmlns:a16="http://schemas.microsoft.com/office/drawing/2014/main" id="{A834EFE6-030C-471A-A138-D3327E6744D6}"/>
              </a:ext>
            </a:extLst>
          </p:cNvPr>
          <p:cNvGraphicFramePr>
            <a:graphicFrameLocks noGrp="1"/>
          </p:cNvGraphicFramePr>
          <p:nvPr>
            <p:extLst>
              <p:ext uri="{D42A27DB-BD31-4B8C-83A1-F6EECF244321}">
                <p14:modId xmlns:p14="http://schemas.microsoft.com/office/powerpoint/2010/main" val="3065543223"/>
              </p:ext>
            </p:extLst>
          </p:nvPr>
        </p:nvGraphicFramePr>
        <p:xfrm>
          <a:off x="4917193" y="8653354"/>
          <a:ext cx="2592287" cy="936105"/>
        </p:xfrm>
        <a:graphic>
          <a:graphicData uri="http://schemas.openxmlformats.org/drawingml/2006/table">
            <a:tbl>
              <a:tblPr bandRow="1">
                <a:tableStyleId>{073A0DAA-6AF3-43AB-8588-CEC1D06C72B9}</a:tableStyleId>
              </a:tblPr>
              <a:tblGrid>
                <a:gridCol w="427176">
                  <a:extLst>
                    <a:ext uri="{9D8B030D-6E8A-4147-A177-3AD203B41FA5}">
                      <a16:colId xmlns:a16="http://schemas.microsoft.com/office/drawing/2014/main" val="20000"/>
                    </a:ext>
                  </a:extLst>
                </a:gridCol>
                <a:gridCol w="628582">
                  <a:extLst>
                    <a:ext uri="{9D8B030D-6E8A-4147-A177-3AD203B41FA5}">
                      <a16:colId xmlns:a16="http://schemas.microsoft.com/office/drawing/2014/main" val="20001"/>
                    </a:ext>
                  </a:extLst>
                </a:gridCol>
                <a:gridCol w="838107">
                  <a:extLst>
                    <a:ext uri="{9D8B030D-6E8A-4147-A177-3AD203B41FA5}">
                      <a16:colId xmlns:a16="http://schemas.microsoft.com/office/drawing/2014/main" val="20002"/>
                    </a:ext>
                  </a:extLst>
                </a:gridCol>
                <a:gridCol w="698422">
                  <a:extLst>
                    <a:ext uri="{9D8B030D-6E8A-4147-A177-3AD203B41FA5}">
                      <a16:colId xmlns:a16="http://schemas.microsoft.com/office/drawing/2014/main" val="20003"/>
                    </a:ext>
                  </a:extLst>
                </a:gridCol>
              </a:tblGrid>
              <a:tr h="263784">
                <a:tc gridSpan="4">
                  <a:txBody>
                    <a:bodyPr/>
                    <a:lstStyle/>
                    <a:p>
                      <a:pPr marL="0" marR="0" lvl="0" indent="0" algn="l" defTabSz="995690" rtl="0" eaLnBrk="1" fontAlgn="base"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Q500-KGNN-S00</a:t>
                      </a:r>
                      <a:r>
                        <a:rPr lang="en-US" altLang="zh-TW" sz="800" kern="1200" baseline="0" dirty="0">
                          <a:solidFill>
                            <a:schemeClr val="tx1"/>
                          </a:solidFill>
                          <a:effectLst/>
                          <a:latin typeface="Noto Sans" panose="020B0502040504020204"/>
                          <a:ea typeface="+mn-ea"/>
                          <a:cs typeface="+mn-cs"/>
                        </a:rPr>
                        <a:t>/</a:t>
                      </a: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W</a:t>
                      </a:r>
                      <a:r>
                        <a:rPr lang="en-US" altLang="zh-TW" sz="800" kern="1200" dirty="0">
                          <a:solidFill>
                            <a:schemeClr val="dk1"/>
                          </a:solidFill>
                          <a:effectLst/>
                          <a:latin typeface="Noto Sans" panose="020B0502040504020204"/>
                          <a:ea typeface="+mn-ea"/>
                          <a:cs typeface="+mn-cs"/>
                        </a:rPr>
                        <a:t>GNN-S00</a:t>
                      </a:r>
                      <a:endParaRPr lang="zh-TW" altLang="en-US" sz="800" b="0" dirty="0">
                        <a:solidFill>
                          <a:schemeClr val="tx1"/>
                        </a:solidFill>
                        <a:latin typeface="Noto Sans" panose="020B0502040504020204"/>
                        <a:ea typeface="+mn-ea"/>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979875765"/>
                  </a:ext>
                </a:extLst>
              </a:tr>
              <a:tr h="186893">
                <a:tc>
                  <a:txBody>
                    <a:bodyPr/>
                    <a:lstStyle/>
                    <a:p>
                      <a:pPr fontAlgn="base">
                        <a:spcAft>
                          <a:spcPts val="0"/>
                        </a:spcAft>
                      </a:pPr>
                      <a:r>
                        <a:rPr lang="en-US" sz="800" kern="1200" dirty="0">
                          <a:solidFill>
                            <a:schemeClr val="tx1"/>
                          </a:solidFill>
                          <a:latin typeface="Noto Sans" panose="020B0502040504020204"/>
                        </a:rPr>
                        <a:t>Cont.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Carton/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W/O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156030">
                <a:tc>
                  <a:txBody>
                    <a:bodyPr/>
                    <a:lstStyle/>
                    <a:p>
                      <a:pPr fontAlgn="base">
                        <a:spcAft>
                          <a:spcPts val="0"/>
                        </a:spcAft>
                      </a:pPr>
                      <a:r>
                        <a:rPr lang="en-US" sz="800" kern="1200" dirty="0">
                          <a:solidFill>
                            <a:schemeClr val="tx1"/>
                          </a:solidFill>
                          <a:latin typeface="Noto Sans" panose="020B0502040504020204"/>
                        </a:rPr>
                        <a:t>20’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624</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52</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770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156030">
                <a:tc>
                  <a:txBody>
                    <a:bodyPr/>
                    <a:lstStyle/>
                    <a:p>
                      <a:pPr fontAlgn="base">
                        <a:spcAft>
                          <a:spcPts val="0"/>
                        </a:spcAft>
                      </a:pPr>
                      <a:r>
                        <a:rPr lang="en-US" sz="800" kern="1200" dirty="0">
                          <a:solidFill>
                            <a:schemeClr val="tx1"/>
                          </a:solidFill>
                          <a:latin typeface="Noto Sans" panose="020B0502040504020204"/>
                        </a:rPr>
                        <a:t>40’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1248</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52</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1610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173368">
                <a:tc>
                  <a:txBody>
                    <a:bodyPr/>
                    <a:lstStyle/>
                    <a:p>
                      <a:pPr fontAlgn="base">
                        <a:spcAft>
                          <a:spcPts val="0"/>
                        </a:spcAft>
                      </a:pPr>
                      <a:r>
                        <a:rPr lang="fr-FR" sz="800" kern="1200" dirty="0">
                          <a:solidFill>
                            <a:schemeClr val="tx1"/>
                          </a:solidFill>
                          <a:latin typeface="Noto Sans" panose="020B0502040504020204"/>
                        </a:rPr>
                        <a:t>40 HQ</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1440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60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1955</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bl>
          </a:graphicData>
        </a:graphic>
      </p:graphicFrame>
      <p:graphicFrame>
        <p:nvGraphicFramePr>
          <p:cNvPr id="10" name="Table 19">
            <a:extLst>
              <a:ext uri="{FF2B5EF4-FFF2-40B4-BE49-F238E27FC236}">
                <a16:creationId xmlns:a16="http://schemas.microsoft.com/office/drawing/2014/main" id="{A834EFE6-030C-471A-A138-D3327E6744D6}"/>
              </a:ext>
            </a:extLst>
          </p:cNvPr>
          <p:cNvGraphicFramePr>
            <a:graphicFrameLocks noGrp="1"/>
          </p:cNvGraphicFramePr>
          <p:nvPr>
            <p:extLst>
              <p:ext uri="{D42A27DB-BD31-4B8C-83A1-F6EECF244321}">
                <p14:modId xmlns:p14="http://schemas.microsoft.com/office/powerpoint/2010/main" val="1743983323"/>
              </p:ext>
            </p:extLst>
          </p:nvPr>
        </p:nvGraphicFramePr>
        <p:xfrm>
          <a:off x="4917193" y="9571279"/>
          <a:ext cx="2592287" cy="792087"/>
        </p:xfrm>
        <a:graphic>
          <a:graphicData uri="http://schemas.openxmlformats.org/drawingml/2006/table">
            <a:tbl>
              <a:tblPr bandRow="1">
                <a:tableStyleId>{073A0DAA-6AF3-43AB-8588-CEC1D06C72B9}</a:tableStyleId>
              </a:tblPr>
              <a:tblGrid>
                <a:gridCol w="427176">
                  <a:extLst>
                    <a:ext uri="{9D8B030D-6E8A-4147-A177-3AD203B41FA5}">
                      <a16:colId xmlns:a16="http://schemas.microsoft.com/office/drawing/2014/main" val="20000"/>
                    </a:ext>
                  </a:extLst>
                </a:gridCol>
                <a:gridCol w="628582">
                  <a:extLst>
                    <a:ext uri="{9D8B030D-6E8A-4147-A177-3AD203B41FA5}">
                      <a16:colId xmlns:a16="http://schemas.microsoft.com/office/drawing/2014/main" val="20001"/>
                    </a:ext>
                  </a:extLst>
                </a:gridCol>
                <a:gridCol w="838107">
                  <a:extLst>
                    <a:ext uri="{9D8B030D-6E8A-4147-A177-3AD203B41FA5}">
                      <a16:colId xmlns:a16="http://schemas.microsoft.com/office/drawing/2014/main" val="20002"/>
                    </a:ext>
                  </a:extLst>
                </a:gridCol>
                <a:gridCol w="698422">
                  <a:extLst>
                    <a:ext uri="{9D8B030D-6E8A-4147-A177-3AD203B41FA5}">
                      <a16:colId xmlns:a16="http://schemas.microsoft.com/office/drawing/2014/main" val="20003"/>
                    </a:ext>
                  </a:extLst>
                </a:gridCol>
              </a:tblGrid>
              <a:tr h="172849">
                <a:tc gridSpan="4">
                  <a:txBody>
                    <a:bodyPr/>
                    <a:lstStyle/>
                    <a:p>
                      <a:pPr marL="0" marR="0" lvl="0" indent="0" algn="l" defTabSz="995690" rtl="0" eaLnBrk="1" fontAlgn="base" latinLnBrk="0" hangingPunct="1">
                        <a:lnSpc>
                          <a:spcPct val="100000"/>
                        </a:lnSpc>
                        <a:spcBef>
                          <a:spcPts val="0"/>
                        </a:spcBef>
                        <a:spcAft>
                          <a:spcPts val="0"/>
                        </a:spcAft>
                        <a:buClrTx/>
                        <a:buSzTx/>
                        <a:buFontTx/>
                        <a:buNone/>
                        <a:tabLst/>
                        <a:defRPr/>
                      </a:pPr>
                      <a:r>
                        <a:rPr lang="en-US" altLang="zh-TW" sz="800" kern="1200" dirty="0">
                          <a:solidFill>
                            <a:schemeClr val="dk1"/>
                          </a:solidFill>
                          <a:effectLst/>
                          <a:latin typeface="Noto Sans" panose="020B0502040504020204"/>
                          <a:ea typeface="+mn-ea"/>
                          <a:cs typeface="+mn-cs"/>
                        </a:rPr>
                        <a:t>Q500-</a:t>
                      </a:r>
                      <a:r>
                        <a:rPr lang="en-US" altLang="zh-CN" sz="800" kern="1200" dirty="0">
                          <a:solidFill>
                            <a:schemeClr val="dk1"/>
                          </a:solidFill>
                          <a:effectLst/>
                          <a:latin typeface="Noto Sans" panose="020B0502040504020204"/>
                          <a:ea typeface="+mn-ea"/>
                          <a:cs typeface="+mn-cs"/>
                        </a:rPr>
                        <a:t>D</a:t>
                      </a:r>
                      <a:r>
                        <a:rPr lang="en-US" altLang="zh-TW" sz="800" kern="1200" dirty="0">
                          <a:solidFill>
                            <a:schemeClr val="dk1"/>
                          </a:solidFill>
                          <a:effectLst/>
                          <a:latin typeface="Noto Sans" panose="020B0502040504020204"/>
                          <a:ea typeface="+mn-ea"/>
                          <a:cs typeface="+mn-cs"/>
                        </a:rPr>
                        <a:t>GNN-S00</a:t>
                      </a:r>
                      <a:endParaRPr lang="zh-TW" altLang="en-US" sz="800" b="0" dirty="0">
                        <a:solidFill>
                          <a:schemeClr val="tx1"/>
                        </a:solidFill>
                        <a:latin typeface="Noto Sans" panose="020B0502040504020204"/>
                        <a:ea typeface="+mn-ea"/>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hMerge="1">
                  <a:txBody>
                    <a:bodyPr/>
                    <a:lstStyle/>
                    <a:p>
                      <a:pPr fontAlgn="base">
                        <a:spcAft>
                          <a:spcPts val="0"/>
                        </a:spcAft>
                      </a:pPr>
                      <a:endParaRPr lang="nl-NL" sz="9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979875765"/>
                  </a:ext>
                </a:extLst>
              </a:tr>
              <a:tr h="172137">
                <a:tc>
                  <a:txBody>
                    <a:bodyPr/>
                    <a:lstStyle/>
                    <a:p>
                      <a:pPr fontAlgn="base">
                        <a:spcAft>
                          <a:spcPts val="0"/>
                        </a:spcAft>
                      </a:pPr>
                      <a:r>
                        <a:rPr lang="en-US" sz="800" kern="1200" dirty="0">
                          <a:solidFill>
                            <a:schemeClr val="tx1"/>
                          </a:solidFill>
                          <a:latin typeface="Noto Sans" panose="020B0502040504020204"/>
                        </a:rPr>
                        <a:t>Cont.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Carton/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W/O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143711">
                <a:tc>
                  <a:txBody>
                    <a:bodyPr/>
                    <a:lstStyle/>
                    <a:p>
                      <a:pPr fontAlgn="base">
                        <a:spcAft>
                          <a:spcPts val="0"/>
                        </a:spcAft>
                      </a:pPr>
                      <a:r>
                        <a:rPr lang="en-US" sz="800" kern="1200" dirty="0">
                          <a:solidFill>
                            <a:schemeClr val="tx1"/>
                          </a:solidFill>
                          <a:latin typeface="Noto Sans" panose="020B0502040504020204"/>
                        </a:rPr>
                        <a:t>20’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528</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44</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660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143711">
                <a:tc>
                  <a:txBody>
                    <a:bodyPr/>
                    <a:lstStyle/>
                    <a:p>
                      <a:pPr fontAlgn="base">
                        <a:spcAft>
                          <a:spcPts val="0"/>
                        </a:spcAft>
                      </a:pPr>
                      <a:r>
                        <a:rPr lang="en-US" sz="800" kern="1200" dirty="0">
                          <a:solidFill>
                            <a:schemeClr val="tx1"/>
                          </a:solidFill>
                          <a:latin typeface="Noto Sans" panose="020B0502040504020204"/>
                        </a:rPr>
                        <a:t>40’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1056</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44</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1380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159679">
                <a:tc>
                  <a:txBody>
                    <a:bodyPr/>
                    <a:lstStyle/>
                    <a:p>
                      <a:pPr fontAlgn="base">
                        <a:spcAft>
                          <a:spcPts val="0"/>
                        </a:spcAft>
                      </a:pPr>
                      <a:r>
                        <a:rPr lang="fr-FR" sz="800" kern="1200" dirty="0">
                          <a:solidFill>
                            <a:schemeClr val="tx1"/>
                          </a:solidFill>
                          <a:latin typeface="Noto Sans" panose="020B0502040504020204"/>
                        </a:rPr>
                        <a:t>40 HQ</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1152</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48</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fontAlgn="base">
                        <a:spcAft>
                          <a:spcPts val="0"/>
                        </a:spcAft>
                      </a:pPr>
                      <a:r>
                        <a:rPr lang="nl-NL" sz="800" kern="1200" dirty="0">
                          <a:solidFill>
                            <a:schemeClr val="tx1"/>
                          </a:solidFill>
                          <a:latin typeface="Noto Sans" panose="020B0502040504020204"/>
                          <a:ea typeface="Noto Sans" panose="020B0502040504020204" pitchFamily="34" charset="0"/>
                          <a:cs typeface="Verdana" panose="020B0604030504040204" pitchFamily="34" charset="0"/>
                        </a:rPr>
                        <a:t>1610</a:t>
                      </a: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09A2BFBA0A994B48BF86BF5A8ACE2C5C" ma:contentTypeVersion="12" ma:contentTypeDescription="建立新的文件。" ma:contentTypeScope="" ma:versionID="e9c0839274d6887694813f19ebe1e52b">
  <xsd:schema xmlns:xsd="http://www.w3.org/2001/XMLSchema" xmlns:xs="http://www.w3.org/2001/XMLSchema" xmlns:p="http://schemas.microsoft.com/office/2006/metadata/properties" xmlns:ns2="c3d1d589-95d1-4bbd-a987-aa0ca6417d3c" xmlns:ns3="70c9f4b2-0a6c-47df-96cf-34b21555bcf6" targetNamespace="http://schemas.microsoft.com/office/2006/metadata/properties" ma:root="true" ma:fieldsID="0d931865e6a389142459944e1d46235b" ns2:_="" ns3:_="">
    <xsd:import namespace="c3d1d589-95d1-4bbd-a987-aa0ca6417d3c"/>
    <xsd:import namespace="70c9f4b2-0a6c-47df-96cf-34b21555bc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1d589-95d1-4bbd-a987-aa0ca6417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8100efa1-68e3-48a8-b305-d43d0f9db10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c9f4b2-0a6c-47df-96cf-34b21555bc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5abfcf-2c40-4237-b895-0afc6314a296}" ma:internalName="TaxCatchAll" ma:showField="CatchAllData" ma:web="70c9f4b2-0a6c-47df-96cf-34b21555bcf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用詳細資料"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DFDF62-76E5-4D1D-BA31-0EF606861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1d589-95d1-4bbd-a987-aa0ca6417d3c"/>
    <ds:schemaRef ds:uri="70c9f4b2-0a6c-47df-96cf-34b21555bc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C25D74-F346-4F13-A84F-5DA03AF68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83137</TotalTime>
  <Words>1433</Words>
  <Application>Microsoft Office PowerPoint</Application>
  <PresentationFormat>自訂</PresentationFormat>
  <Paragraphs>180</Paragraphs>
  <Slides>3</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vt:i4>
      </vt:variant>
    </vt:vector>
  </HeadingPairs>
  <TitlesOfParts>
    <vt:vector size="15" baseType="lpstr">
      <vt:lpstr>Meiryo</vt:lpstr>
      <vt:lpstr>微软雅黑</vt:lpstr>
      <vt:lpstr>Noto Sans</vt:lpstr>
      <vt:lpstr>宋体</vt:lpstr>
      <vt:lpstr>Teko</vt:lpstr>
      <vt:lpstr>Teko SemiBold</vt:lpstr>
      <vt:lpstr>微軟正黑體</vt:lpstr>
      <vt:lpstr>新細明體</vt:lpstr>
      <vt:lpstr>Arial</vt:lpstr>
      <vt:lpstr>Calibri</vt:lpstr>
      <vt:lpstr>Verdana</vt:lpstr>
      <vt:lpstr>Office 佈景主題</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Leon_Deng鄧亮</cp:lastModifiedBy>
  <cp:revision>327</cp:revision>
  <dcterms:created xsi:type="dcterms:W3CDTF">2021-08-05T04:16:37Z</dcterms:created>
  <dcterms:modified xsi:type="dcterms:W3CDTF">2023-08-10T01:13:46Z</dcterms:modified>
</cp:coreProperties>
</file>